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ru-RU" smtClean="0"/>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fld id="{F0384FFC-83B9-4502-A822-BE5F389BAD2D}" type="datetimeFigureOut">
              <a:rPr lang="ru-RU"/>
              <a:pPr>
                <a:defRPr/>
              </a:pPr>
              <a:t>18.11.2015</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184000D3-B16E-40B6-AF52-9164B9ABBBCD}" type="slidenum">
              <a:rPr lang="ru-RU"/>
              <a:pPr>
                <a:defRPr/>
              </a:pPr>
              <a:t>‹#›</a:t>
            </a:fld>
            <a:endParaRPr lang="ru-RU"/>
          </a:p>
        </p:txBody>
      </p:sp>
    </p:spTree>
    <p:extLst>
      <p:ext uri="{BB962C8B-B14F-4D97-AF65-F5344CB8AC3E}">
        <p14:creationId xmlns:p14="http://schemas.microsoft.com/office/powerpoint/2010/main" xmlns="" val="48176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4"/>
          </p:nvPr>
        </p:nvSpPr>
        <p:spPr/>
        <p:txBody>
          <a:bodyPr/>
          <a:lstStyle>
            <a:lvl1pPr>
              <a:defRPr/>
            </a:lvl1pPr>
          </a:lstStyle>
          <a:p>
            <a:pPr>
              <a:defRPr/>
            </a:pPr>
            <a:fld id="{B5195C67-0D52-4E41-960C-937637EEB1F9}" type="datetimeFigureOut">
              <a:rPr lang="ru-RU"/>
              <a:pPr>
                <a:defRPr/>
              </a:pPr>
              <a:t>18.11.2015</a:t>
            </a:fld>
            <a:endParaRPr lang="ru-RU"/>
          </a:p>
        </p:txBody>
      </p:sp>
      <p:sp>
        <p:nvSpPr>
          <p:cNvPr id="5" name="Footer Placeholder 4"/>
          <p:cNvSpPr>
            <a:spLocks noGrp="1"/>
          </p:cNvSpPr>
          <p:nvPr>
            <p:ph type="ftr" sz="quarter" idx="15"/>
          </p:nvPr>
        </p:nvSpPr>
        <p:spPr/>
        <p:txBody>
          <a:bodyPr/>
          <a:lstStyle>
            <a:lvl1pPr>
              <a:defRPr/>
            </a:lvl1pPr>
          </a:lstStyle>
          <a:p>
            <a:pPr>
              <a:defRPr/>
            </a:pPr>
            <a:endParaRPr lang="ru-RU"/>
          </a:p>
        </p:txBody>
      </p:sp>
      <p:sp>
        <p:nvSpPr>
          <p:cNvPr id="6" name="Slide Number Placeholder 5"/>
          <p:cNvSpPr>
            <a:spLocks noGrp="1"/>
          </p:cNvSpPr>
          <p:nvPr>
            <p:ph type="sldNum" sz="quarter" idx="16"/>
          </p:nvPr>
        </p:nvSpPr>
        <p:spPr/>
        <p:txBody>
          <a:bodyPr/>
          <a:lstStyle>
            <a:lvl1pPr>
              <a:defRPr/>
            </a:lvl1pPr>
          </a:lstStyle>
          <a:p>
            <a:pPr>
              <a:defRPr/>
            </a:pPr>
            <a:fld id="{0E5D53DB-6CD5-4AAA-84E0-9E70CE188053}" type="slidenum">
              <a:rPr lang="ru-RU"/>
              <a:pPr>
                <a:defRPr/>
              </a:pPr>
              <a:t>‹#›</a:t>
            </a:fld>
            <a:endParaRPr lang="ru-RU"/>
          </a:p>
        </p:txBody>
      </p:sp>
    </p:spTree>
    <p:extLst>
      <p:ext uri="{BB962C8B-B14F-4D97-AF65-F5344CB8AC3E}">
        <p14:creationId xmlns:p14="http://schemas.microsoft.com/office/powerpoint/2010/main" xmlns="" val="650090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8" name="Date Placeholder 3"/>
          <p:cNvSpPr>
            <a:spLocks noGrp="1"/>
          </p:cNvSpPr>
          <p:nvPr>
            <p:ph type="dt" sz="half" idx="10"/>
          </p:nvPr>
        </p:nvSpPr>
        <p:spPr/>
        <p:txBody>
          <a:bodyPr/>
          <a:lstStyle>
            <a:lvl1pPr>
              <a:defRPr/>
            </a:lvl1pPr>
          </a:lstStyle>
          <a:p>
            <a:pPr>
              <a:defRPr/>
            </a:pPr>
            <a:fld id="{02BDA5FB-D418-48EA-ACA4-992ECE147349}" type="datetimeFigureOut">
              <a:rPr lang="ru-RU"/>
              <a:pPr>
                <a:defRPr/>
              </a:pPr>
              <a:t>18.11.2015</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A6D6841B-7098-4537-89D2-819FE987D9B7}" type="slidenum">
              <a:rPr lang="ru-RU"/>
              <a:pPr>
                <a:defRPr/>
              </a:pPr>
              <a:t>‹#›</a:t>
            </a:fld>
            <a:endParaRPr lang="ru-RU"/>
          </a:p>
        </p:txBody>
      </p:sp>
    </p:spTree>
    <p:extLst>
      <p:ext uri="{BB962C8B-B14F-4D97-AF65-F5344CB8AC3E}">
        <p14:creationId xmlns:p14="http://schemas.microsoft.com/office/powerpoint/2010/main" xmlns="" val="1421525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2683EDEB-22E2-4F47-B64E-ADE25E192CC2}" type="datetimeFigureOut">
              <a:rPr lang="ru-RU"/>
              <a:pPr>
                <a:defRPr/>
              </a:pPr>
              <a:t>18.11.2015</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2F49F72B-0BFB-4F0D-A154-85146806DE9F}" type="slidenum">
              <a:rPr lang="ru-RU"/>
              <a:pPr>
                <a:defRPr/>
              </a:pPr>
              <a:t>‹#›</a:t>
            </a:fld>
            <a:endParaRPr lang="ru-RU"/>
          </a:p>
        </p:txBody>
      </p:sp>
    </p:spTree>
    <p:extLst>
      <p:ext uri="{BB962C8B-B14F-4D97-AF65-F5344CB8AC3E}">
        <p14:creationId xmlns:p14="http://schemas.microsoft.com/office/powerpoint/2010/main" xmlns="" val="2727736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0" name="Title 9"/>
          <p:cNvSpPr>
            <a:spLocks noGrp="1"/>
          </p:cNvSpPr>
          <p:nvPr>
            <p:ph type="title"/>
          </p:nvPr>
        </p:nvSpPr>
        <p:spPr/>
        <p:txBody>
          <a:bodyPr/>
          <a:lstStyle/>
          <a:p>
            <a:r>
              <a:rPr lang="ru-RU" smtClean="0"/>
              <a:t>Образец заголовка</a:t>
            </a:r>
            <a:endParaRPr lang="en-US" dirty="0"/>
          </a:p>
        </p:txBody>
      </p:sp>
      <p:sp>
        <p:nvSpPr>
          <p:cNvPr id="7" name="Date Placeholder 3"/>
          <p:cNvSpPr>
            <a:spLocks noGrp="1"/>
          </p:cNvSpPr>
          <p:nvPr>
            <p:ph type="dt" sz="half" idx="10"/>
          </p:nvPr>
        </p:nvSpPr>
        <p:spPr/>
        <p:txBody>
          <a:bodyPr/>
          <a:lstStyle>
            <a:lvl1pPr>
              <a:defRPr/>
            </a:lvl1pPr>
          </a:lstStyle>
          <a:p>
            <a:pPr>
              <a:defRPr/>
            </a:pPr>
            <a:fld id="{B889D16E-43FC-46FF-9AE7-8116AF607096}" type="datetimeFigureOut">
              <a:rPr lang="ru-RU"/>
              <a:pPr>
                <a:defRPr/>
              </a:pPr>
              <a:t>18.11.2015</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4A6EB729-9E37-45D5-96A3-7BFB2C0D3D17}" type="slidenum">
              <a:rPr lang="ru-RU"/>
              <a:pPr>
                <a:defRPr/>
              </a:pPr>
              <a:t>‹#›</a:t>
            </a:fld>
            <a:endParaRPr lang="ru-RU"/>
          </a:p>
        </p:txBody>
      </p:sp>
    </p:spTree>
    <p:extLst>
      <p:ext uri="{BB962C8B-B14F-4D97-AF65-F5344CB8AC3E}">
        <p14:creationId xmlns:p14="http://schemas.microsoft.com/office/powerpoint/2010/main" xmlns="" val="4061448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F57B956C-0E0F-45D6-B2EE-8C7E879E5F67}" type="datetimeFigureOut">
              <a:rPr lang="ru-RU"/>
              <a:pPr>
                <a:defRPr/>
              </a:pPr>
              <a:t>18.11.2015</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72924D0C-2512-465F-B44B-7D175817CF76}" type="slidenum">
              <a:rPr lang="ru-RU"/>
              <a:pPr>
                <a:defRPr/>
              </a:pPr>
              <a:t>‹#›</a:t>
            </a:fld>
            <a:endParaRPr lang="ru-RU"/>
          </a:p>
        </p:txBody>
      </p:sp>
    </p:spTree>
    <p:extLst>
      <p:ext uri="{BB962C8B-B14F-4D97-AF65-F5344CB8AC3E}">
        <p14:creationId xmlns:p14="http://schemas.microsoft.com/office/powerpoint/2010/main" xmlns="" val="504785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19F4B65-2A5F-4218-B76E-5B471287E244}" type="datetimeFigureOut">
              <a:rPr lang="ru-RU"/>
              <a:pPr>
                <a:defRPr/>
              </a:pPr>
              <a:t>18.11.2015</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17D85D38-DEA2-45B9-80FD-A03CB98EF350}" type="slidenum">
              <a:rPr lang="ru-RU"/>
              <a:pPr>
                <a:defRPr/>
              </a:pPr>
              <a:t>‹#›</a:t>
            </a:fld>
            <a:endParaRPr lang="ru-RU"/>
          </a:p>
        </p:txBody>
      </p:sp>
    </p:spTree>
    <p:extLst>
      <p:ext uri="{BB962C8B-B14F-4D97-AF65-F5344CB8AC3E}">
        <p14:creationId xmlns:p14="http://schemas.microsoft.com/office/powerpoint/2010/main" xmlns="" val="601883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2D9E89CD-9306-4B46-994F-4B0E44F55A8E}" type="datetimeFigureOut">
              <a:rPr lang="ru-RU"/>
              <a:pPr>
                <a:defRPr/>
              </a:pPr>
              <a:t>18.11.2015</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070201F8-06F7-4017-ACC3-5224F2EE5874}" type="slidenum">
              <a:rPr lang="ru-RU"/>
              <a:pPr>
                <a:defRPr/>
              </a:pPr>
              <a:t>‹#›</a:t>
            </a:fld>
            <a:endParaRPr lang="ru-RU"/>
          </a:p>
        </p:txBody>
      </p:sp>
    </p:spTree>
    <p:extLst>
      <p:ext uri="{BB962C8B-B14F-4D97-AF65-F5344CB8AC3E}">
        <p14:creationId xmlns:p14="http://schemas.microsoft.com/office/powerpoint/2010/main" xmlns="" val="2996887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ru-RU" smtClean="0"/>
              <a:t>Образец заголовка</a:t>
            </a:r>
            <a:endParaRPr lang="en-US" dirty="0"/>
          </a:p>
        </p:txBody>
      </p:sp>
      <p:sp>
        <p:nvSpPr>
          <p:cNvPr id="9" name="Date Placeholder 4"/>
          <p:cNvSpPr>
            <a:spLocks noGrp="1"/>
          </p:cNvSpPr>
          <p:nvPr>
            <p:ph type="dt" sz="half" idx="10"/>
          </p:nvPr>
        </p:nvSpPr>
        <p:spPr/>
        <p:txBody>
          <a:bodyPr/>
          <a:lstStyle>
            <a:lvl1pPr>
              <a:defRPr/>
            </a:lvl1pPr>
          </a:lstStyle>
          <a:p>
            <a:pPr>
              <a:defRPr/>
            </a:pPr>
            <a:fld id="{35FFF5C3-48EC-4241-9E7F-4AF4206C1FB2}" type="datetimeFigureOut">
              <a:rPr lang="ru-RU"/>
              <a:pPr>
                <a:defRPr/>
              </a:pPr>
              <a:t>18.11.2015</a:t>
            </a:fld>
            <a:endParaRPr lang="ru-RU"/>
          </a:p>
        </p:txBody>
      </p:sp>
      <p:sp>
        <p:nvSpPr>
          <p:cNvPr id="10" name="Footer Placeholder 5"/>
          <p:cNvSpPr>
            <a:spLocks noGrp="1"/>
          </p:cNvSpPr>
          <p:nvPr>
            <p:ph type="ftr" sz="quarter" idx="11"/>
          </p:nvPr>
        </p:nvSpPr>
        <p:spPr/>
        <p:txBody>
          <a:bodyPr/>
          <a:lstStyle>
            <a:lvl1pPr>
              <a:defRPr/>
            </a:lvl1pPr>
          </a:lstStyle>
          <a:p>
            <a:pPr>
              <a:defRPr/>
            </a:pPr>
            <a:endParaRPr lang="ru-RU"/>
          </a:p>
        </p:txBody>
      </p:sp>
      <p:sp>
        <p:nvSpPr>
          <p:cNvPr id="11" name="Slide Number Placeholder 6"/>
          <p:cNvSpPr>
            <a:spLocks noGrp="1"/>
          </p:cNvSpPr>
          <p:nvPr>
            <p:ph type="sldNum" sz="quarter" idx="12"/>
          </p:nvPr>
        </p:nvSpPr>
        <p:spPr/>
        <p:txBody>
          <a:bodyPr/>
          <a:lstStyle>
            <a:lvl1pPr>
              <a:defRPr/>
            </a:lvl1pPr>
          </a:lstStyle>
          <a:p>
            <a:pPr>
              <a:defRPr/>
            </a:pPr>
            <a:fld id="{A41B3775-7099-4D9A-9B87-E9A3554FCC88}" type="slidenum">
              <a:rPr lang="ru-RU"/>
              <a:pPr>
                <a:defRPr/>
              </a:pPr>
              <a:t>‹#›</a:t>
            </a:fld>
            <a:endParaRPr lang="ru-RU"/>
          </a:p>
        </p:txBody>
      </p:sp>
    </p:spTree>
    <p:extLst>
      <p:ext uri="{BB962C8B-B14F-4D97-AF65-F5344CB8AC3E}">
        <p14:creationId xmlns:p14="http://schemas.microsoft.com/office/powerpoint/2010/main" xmlns="" val="3582178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098C07F3-90DA-4509-AB0A-F475514473C0}" type="datetimeFigureOut">
              <a:rPr lang="ru-RU"/>
              <a:pPr>
                <a:defRPr/>
              </a:pPr>
              <a:t>18.11.2015</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474EB356-7BC5-4A0A-BABD-D2FE55A79834}" type="slidenum">
              <a:rPr lang="ru-RU"/>
              <a:pPr>
                <a:defRPr/>
              </a:pPr>
              <a:t>‹#›</a:t>
            </a:fld>
            <a:endParaRPr lang="ru-RU"/>
          </a:p>
        </p:txBody>
      </p:sp>
    </p:spTree>
    <p:extLst>
      <p:ext uri="{BB962C8B-B14F-4D97-AF65-F5344CB8AC3E}">
        <p14:creationId xmlns:p14="http://schemas.microsoft.com/office/powerpoint/2010/main" xmlns="" val="3281949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CB5F3C90-4044-49EB-B3CF-5E1DECC59E51}" type="datetimeFigureOut">
              <a:rPr lang="ru-RU"/>
              <a:pPr>
                <a:defRPr/>
              </a:pPr>
              <a:t>18.11.2015</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F7C1AB13-AA30-41CD-89B6-C14A702E0551}" type="slidenum">
              <a:rPr lang="ru-RU"/>
              <a:pPr>
                <a:defRPr/>
              </a:pPr>
              <a:t>‹#›</a:t>
            </a:fld>
            <a:endParaRPr lang="ru-RU"/>
          </a:p>
        </p:txBody>
      </p:sp>
    </p:spTree>
    <p:extLst>
      <p:ext uri="{BB962C8B-B14F-4D97-AF65-F5344CB8AC3E}">
        <p14:creationId xmlns:p14="http://schemas.microsoft.com/office/powerpoint/2010/main" xmlns="" val="2879572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1037" name="Text Placeholder 2"/>
          <p:cNvSpPr>
            <a:spLocks noGrp="1"/>
          </p:cNvSpPr>
          <p:nvPr>
            <p:ph type="body" idx="1"/>
          </p:nvPr>
        </p:nvSpPr>
        <p:spPr bwMode="auto">
          <a:xfrm>
            <a:off x="1143000" y="731838"/>
            <a:ext cx="6400800" cy="3475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smtClean="0">
                <a:solidFill>
                  <a:schemeClr val="tx1">
                    <a:lumMod val="50000"/>
                    <a:lumOff val="50000"/>
                  </a:schemeClr>
                </a:solidFill>
                <a:latin typeface="+mn-lt"/>
                <a:cs typeface="+mn-cs"/>
              </a:defRPr>
            </a:lvl1pPr>
          </a:lstStyle>
          <a:p>
            <a:pPr>
              <a:defRPr/>
            </a:pPr>
            <a:fld id="{702CB32A-7A54-4427-9572-CE1DC0179121}" type="datetimeFigureOut">
              <a:rPr lang="ru-RU"/>
              <a:pPr>
                <a:defRPr/>
              </a:pPr>
              <a:t>18.11.2015</a:t>
            </a:fld>
            <a:endParaRPr lang="ru-RU"/>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fontAlgn="auto">
              <a:spcBef>
                <a:spcPts val="0"/>
              </a:spcBef>
              <a:spcAft>
                <a:spcPts val="0"/>
              </a:spcAft>
              <a:defRPr sz="1100" b="1">
                <a:solidFill>
                  <a:schemeClr val="tx1">
                    <a:lumMod val="50000"/>
                    <a:lumOff val="50000"/>
                  </a:schemeClr>
                </a:solidFill>
                <a:latin typeface="+mn-lt"/>
                <a:cs typeface="+mn-cs"/>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tx1">
                    <a:lumMod val="50000"/>
                    <a:lumOff val="50000"/>
                  </a:schemeClr>
                </a:solidFill>
                <a:latin typeface="+mn-lt"/>
                <a:cs typeface="+mn-cs"/>
              </a:defRPr>
            </a:lvl1pPr>
          </a:lstStyle>
          <a:p>
            <a:pPr>
              <a:defRPr/>
            </a:pPr>
            <a:fld id="{294F8C05-75A0-4B72-B45D-E42ACDFF852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83" r:id="rId1"/>
    <p:sldLayoutId id="2147483675" r:id="rId2"/>
    <p:sldLayoutId id="2147483684" r:id="rId3"/>
    <p:sldLayoutId id="2147483676" r:id="rId4"/>
    <p:sldLayoutId id="2147483677" r:id="rId5"/>
    <p:sldLayoutId id="2147483678" r:id="rId6"/>
    <p:sldLayoutId id="2147483679" r:id="rId7"/>
    <p:sldLayoutId id="2147483680" r:id="rId8"/>
    <p:sldLayoutId id="2147483685" r:id="rId9"/>
    <p:sldLayoutId id="2147483681" r:id="rId10"/>
    <p:sldLayoutId id="2147483682" r:id="rId11"/>
  </p:sldLayoutIdLst>
  <p:timing>
    <p:tnLst>
      <p:par>
        <p:cTn id="1" dur="indefinite" restart="never" nodeType="tmRoot"/>
      </p:par>
    </p:tnLst>
  </p:timing>
  <p:txStyles>
    <p:titleStyle>
      <a:lvl1pPr marL="319088" indent="-319088" algn="r" rtl="0" eaLnBrk="1" fontAlgn="base" hangingPunct="1">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1" fontAlgn="base" hangingPunct="1">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eaLnBrk="1" fontAlgn="base" hangingPunct="1">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eaLnBrk="1" fontAlgn="base" hangingPunct="1">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eaLnBrk="1" fontAlgn="base" hangingPunct="1">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eaLnBrk="1" fontAlgn="base" hangingPunct="1">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xperttrub.ru/montazh-setej/bestranshejnaya-prokladka.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experttrub.ru/osnovnye-operacii/prokladka.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experttrub.ru/plastikovye/vidy-diametrov.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Подзаголовок 2"/>
          <p:cNvSpPr>
            <a:spLocks noGrp="1"/>
          </p:cNvSpPr>
          <p:nvPr>
            <p:ph type="subTitle" idx="1"/>
          </p:nvPr>
        </p:nvSpPr>
        <p:spPr>
          <a:xfrm>
            <a:off x="4716016" y="5013176"/>
            <a:ext cx="5637213" cy="881062"/>
          </a:xfrm>
        </p:spPr>
        <p:txBody>
          <a:bodyPr>
            <a:noAutofit/>
          </a:bodyPr>
          <a:lstStyle/>
          <a:p>
            <a:r>
              <a:rPr lang="ru-RU" altLang="ru-RU" sz="1800" dirty="0" smtClean="0">
                <a:latin typeface="Times New Roman" pitchFamily="18" charset="0"/>
                <a:cs typeface="Times New Roman" pitchFamily="18" charset="0"/>
              </a:rPr>
              <a:t>Выполнили:  </a:t>
            </a:r>
            <a:r>
              <a:rPr lang="ru-RU" altLang="ru-RU" sz="1800" dirty="0" err="1" smtClean="0">
                <a:latin typeface="Times New Roman" pitchFamily="18" charset="0"/>
                <a:cs typeface="Times New Roman" pitchFamily="18" charset="0"/>
              </a:rPr>
              <a:t>Жуебаева</a:t>
            </a:r>
            <a:r>
              <a:rPr lang="ru-RU" altLang="ru-RU" sz="1800" dirty="0" smtClean="0">
                <a:latin typeface="Times New Roman" pitchFamily="18" charset="0"/>
                <a:cs typeface="Times New Roman" pitchFamily="18" charset="0"/>
              </a:rPr>
              <a:t> Зарина</a:t>
            </a:r>
          </a:p>
          <a:p>
            <a:r>
              <a:rPr lang="ru-RU" altLang="ru-RU" sz="1800" dirty="0" smtClean="0">
                <a:latin typeface="Times New Roman" pitchFamily="18" charset="0"/>
                <a:cs typeface="Times New Roman" pitchFamily="18" charset="0"/>
              </a:rPr>
              <a:t> </a:t>
            </a:r>
            <a:r>
              <a:rPr lang="ru-RU" altLang="ru-RU" sz="1800" dirty="0" smtClean="0">
                <a:latin typeface="Times New Roman" pitchFamily="18" charset="0"/>
                <a:cs typeface="Times New Roman" pitchFamily="18" charset="0"/>
              </a:rPr>
              <a:t>                       </a:t>
            </a:r>
            <a:r>
              <a:rPr lang="ru-RU" altLang="ru-RU" sz="1800" dirty="0" err="1" smtClean="0">
                <a:latin typeface="Times New Roman" pitchFamily="18" charset="0"/>
                <a:cs typeface="Times New Roman" pitchFamily="18" charset="0"/>
              </a:rPr>
              <a:t>Киакпаева</a:t>
            </a:r>
            <a:r>
              <a:rPr lang="ru-RU" altLang="ru-RU" sz="1800" dirty="0" smtClean="0">
                <a:latin typeface="Times New Roman" pitchFamily="18" charset="0"/>
                <a:cs typeface="Times New Roman" pitchFamily="18" charset="0"/>
              </a:rPr>
              <a:t> </a:t>
            </a:r>
            <a:r>
              <a:rPr lang="ru-RU" altLang="ru-RU" sz="1800" dirty="0" err="1" smtClean="0">
                <a:latin typeface="Times New Roman" pitchFamily="18" charset="0"/>
                <a:cs typeface="Times New Roman" pitchFamily="18" charset="0"/>
              </a:rPr>
              <a:t>Айгерим</a:t>
            </a:r>
            <a:endParaRPr lang="ru-RU" altLang="ru-RU" sz="1800" dirty="0" smtClean="0">
              <a:latin typeface="Times New Roman" pitchFamily="18" charset="0"/>
              <a:cs typeface="Times New Roman" pitchFamily="18" charset="0"/>
            </a:endParaRPr>
          </a:p>
          <a:p>
            <a:r>
              <a:rPr lang="ru-RU" altLang="ru-RU" sz="1800" dirty="0" smtClean="0">
                <a:latin typeface="Times New Roman" pitchFamily="18" charset="0"/>
                <a:cs typeface="Times New Roman" pitchFamily="18" charset="0"/>
              </a:rPr>
              <a:t>                        Мусина </a:t>
            </a:r>
            <a:r>
              <a:rPr lang="ru-RU" altLang="ru-RU" sz="1800" dirty="0" err="1" smtClean="0">
                <a:latin typeface="Times New Roman" pitchFamily="18" charset="0"/>
                <a:cs typeface="Times New Roman" pitchFamily="18" charset="0"/>
              </a:rPr>
              <a:t>Айгерим</a:t>
            </a:r>
            <a:endParaRPr lang="ru-RU" altLang="ru-RU" sz="1800" dirty="0" smtClean="0">
              <a:latin typeface="Times New Roman" pitchFamily="18" charset="0"/>
              <a:cs typeface="Times New Roman" pitchFamily="18" charset="0"/>
            </a:endParaRPr>
          </a:p>
        </p:txBody>
      </p:sp>
      <p:sp>
        <p:nvSpPr>
          <p:cNvPr id="2" name="Заголовок 1"/>
          <p:cNvSpPr>
            <a:spLocks noGrp="1"/>
          </p:cNvSpPr>
          <p:nvPr>
            <p:ph type="ctrTitle"/>
          </p:nvPr>
        </p:nvSpPr>
        <p:spPr>
          <a:xfrm>
            <a:off x="827584" y="476672"/>
            <a:ext cx="7175351" cy="1793167"/>
          </a:xfrm>
        </p:spPr>
        <p:txBody>
          <a:bodyPr/>
          <a:lstStyle/>
          <a:p>
            <a:pPr fontAlgn="auto">
              <a:spcAft>
                <a:spcPts val="0"/>
              </a:spcAft>
              <a:buClr>
                <a:schemeClr val="accent6">
                  <a:lumMod val="75000"/>
                </a:schemeClr>
              </a:buClr>
              <a:defRPr/>
            </a:pPr>
            <a:r>
              <a:rPr lang="ru-RU" dirty="0" smtClean="0"/>
              <a:t>Подземная прокладка труб</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836712"/>
            <a:ext cx="7920880" cy="3785652"/>
          </a:xfrm>
          <a:prstGeom prst="rect">
            <a:avLst/>
          </a:prstGeom>
        </p:spPr>
        <p:txBody>
          <a:bodyPr>
            <a:spAutoFit/>
          </a:bodyPr>
          <a:lstStyle/>
          <a:p>
            <a:pPr marL="342900" indent="-342900" fontAlgn="auto">
              <a:spcBef>
                <a:spcPts val="0"/>
              </a:spcBef>
              <a:spcAft>
                <a:spcPts val="0"/>
              </a:spcAft>
              <a:buFont typeface="Arial" panose="020B0604020202020204" pitchFamily="34" charset="0"/>
              <a:buChar char="•"/>
              <a:defRPr/>
            </a:pPr>
            <a:r>
              <a:rPr lang="ru-RU" sz="2400" u="sng" dirty="0">
                <a:ln>
                  <a:solidFill>
                    <a:schemeClr val="tx1"/>
                  </a:solidFill>
                </a:ln>
                <a:latin typeface="+mn-lt"/>
                <a:cs typeface="+mn-cs"/>
                <a:hlinkClick r:id="rId2"/>
              </a:rPr>
              <a:t>Преимущества бестраншейных методов прокладки труб</a:t>
            </a:r>
            <a:endParaRPr lang="ru-RU" sz="2400" dirty="0">
              <a:ln>
                <a:solidFill>
                  <a:schemeClr val="tx1"/>
                </a:solidFill>
              </a:ln>
              <a:latin typeface="+mn-lt"/>
              <a:cs typeface="+mn-cs"/>
            </a:endParaRPr>
          </a:p>
          <a:p>
            <a:pPr marL="342900" indent="-342900" fontAlgn="auto">
              <a:spcBef>
                <a:spcPts val="0"/>
              </a:spcBef>
              <a:spcAft>
                <a:spcPts val="0"/>
              </a:spcAft>
              <a:buFont typeface="Arial" panose="020B0604020202020204" pitchFamily="34" charset="0"/>
              <a:buChar char="•"/>
              <a:defRPr/>
            </a:pPr>
            <a:r>
              <a:rPr lang="ru-RU" sz="2400" u="sng" dirty="0" err="1">
                <a:ln>
                  <a:solidFill>
                    <a:schemeClr val="tx1"/>
                  </a:solidFill>
                </a:ln>
                <a:latin typeface="+mn-lt"/>
                <a:cs typeface="+mn-cs"/>
                <a:hlinkClick r:id="rId2"/>
              </a:rPr>
              <a:t>Релайнинг</a:t>
            </a:r>
            <a:r>
              <a:rPr lang="ru-RU" sz="2400" u="sng" dirty="0">
                <a:ln>
                  <a:solidFill>
                    <a:schemeClr val="tx1"/>
                  </a:solidFill>
                </a:ln>
                <a:latin typeface="+mn-lt"/>
                <a:cs typeface="+mn-cs"/>
                <a:hlinkClick r:id="rId2"/>
              </a:rPr>
              <a:t> трубопроводов</a:t>
            </a:r>
            <a:endParaRPr lang="ru-RU" sz="2400" dirty="0">
              <a:ln>
                <a:solidFill>
                  <a:schemeClr val="tx1"/>
                </a:solidFill>
              </a:ln>
              <a:latin typeface="+mn-lt"/>
              <a:cs typeface="+mn-cs"/>
            </a:endParaRPr>
          </a:p>
          <a:p>
            <a:pPr marL="800100" lvl="1" indent="-342900" fontAlgn="auto">
              <a:spcBef>
                <a:spcPts val="0"/>
              </a:spcBef>
              <a:spcAft>
                <a:spcPts val="0"/>
              </a:spcAft>
              <a:buFont typeface="Arial" panose="020B0604020202020204" pitchFamily="34" charset="0"/>
              <a:buChar char="•"/>
              <a:defRPr/>
            </a:pPr>
            <a:r>
              <a:rPr lang="ru-RU" sz="2400" u="sng" dirty="0">
                <a:ln>
                  <a:solidFill>
                    <a:schemeClr val="tx1"/>
                  </a:solidFill>
                </a:ln>
                <a:latin typeface="+mn-lt"/>
                <a:cs typeface="+mn-cs"/>
                <a:hlinkClick r:id="rId2"/>
              </a:rPr>
              <a:t>Некоторые нюансы проведения </a:t>
            </a:r>
            <a:r>
              <a:rPr lang="ru-RU" sz="2400" u="sng" dirty="0" err="1">
                <a:ln>
                  <a:solidFill>
                    <a:schemeClr val="tx1"/>
                  </a:solidFill>
                </a:ln>
                <a:latin typeface="+mn-lt"/>
                <a:cs typeface="+mn-cs"/>
                <a:hlinkClick r:id="rId2"/>
              </a:rPr>
              <a:t>релайнинга</a:t>
            </a:r>
            <a:endParaRPr lang="ru-RU" sz="2400" dirty="0">
              <a:ln>
                <a:solidFill>
                  <a:schemeClr val="tx1"/>
                </a:solidFill>
              </a:ln>
              <a:latin typeface="+mn-lt"/>
              <a:cs typeface="+mn-cs"/>
            </a:endParaRPr>
          </a:p>
          <a:p>
            <a:pPr marL="342900" indent="-342900" fontAlgn="auto">
              <a:spcBef>
                <a:spcPts val="0"/>
              </a:spcBef>
              <a:spcAft>
                <a:spcPts val="0"/>
              </a:spcAft>
              <a:buFont typeface="Arial" panose="020B0604020202020204" pitchFamily="34" charset="0"/>
              <a:buChar char="•"/>
              <a:defRPr/>
            </a:pPr>
            <a:r>
              <a:rPr lang="ru-RU" sz="2400" u="sng" dirty="0">
                <a:ln>
                  <a:solidFill>
                    <a:schemeClr val="tx1"/>
                  </a:solidFill>
                </a:ln>
                <a:latin typeface="+mn-lt"/>
                <a:cs typeface="+mn-cs"/>
                <a:hlinkClick r:id="rId2"/>
              </a:rPr>
              <a:t>Реновация трубопровода</a:t>
            </a:r>
            <a:endParaRPr lang="ru-RU" sz="2400" dirty="0">
              <a:ln>
                <a:solidFill>
                  <a:schemeClr val="tx1"/>
                </a:solidFill>
              </a:ln>
              <a:latin typeface="+mn-lt"/>
              <a:cs typeface="+mn-cs"/>
            </a:endParaRPr>
          </a:p>
          <a:p>
            <a:pPr marL="342900" indent="-342900" fontAlgn="auto">
              <a:spcBef>
                <a:spcPts val="0"/>
              </a:spcBef>
              <a:spcAft>
                <a:spcPts val="0"/>
              </a:spcAft>
              <a:buFont typeface="Arial" panose="020B0604020202020204" pitchFamily="34" charset="0"/>
              <a:buChar char="•"/>
              <a:defRPr/>
            </a:pPr>
            <a:r>
              <a:rPr lang="ru-RU" sz="2400" u="sng" dirty="0">
                <a:ln>
                  <a:solidFill>
                    <a:schemeClr val="tx1"/>
                  </a:solidFill>
                </a:ln>
                <a:latin typeface="+mn-lt"/>
                <a:cs typeface="+mn-cs"/>
                <a:hlinkClick r:id="rId2"/>
              </a:rPr>
              <a:t>Прокладка трубопровода методом прокола</a:t>
            </a:r>
            <a:endParaRPr lang="ru-RU" sz="2400" dirty="0">
              <a:ln>
                <a:solidFill>
                  <a:schemeClr val="tx1"/>
                </a:solidFill>
              </a:ln>
              <a:latin typeface="+mn-lt"/>
              <a:cs typeface="+mn-cs"/>
            </a:endParaRPr>
          </a:p>
          <a:p>
            <a:pPr marL="800100" lvl="1" indent="-342900" fontAlgn="auto">
              <a:spcBef>
                <a:spcPts val="0"/>
              </a:spcBef>
              <a:spcAft>
                <a:spcPts val="0"/>
              </a:spcAft>
              <a:buFont typeface="Arial" panose="020B0604020202020204" pitchFamily="34" charset="0"/>
              <a:buChar char="•"/>
              <a:defRPr/>
            </a:pPr>
            <a:r>
              <a:rPr lang="ru-RU" sz="2400" u="sng" dirty="0">
                <a:ln>
                  <a:solidFill>
                    <a:schemeClr val="tx1"/>
                  </a:solidFill>
                </a:ln>
                <a:latin typeface="+mn-lt"/>
                <a:cs typeface="+mn-cs"/>
                <a:hlinkClick r:id="rId2"/>
              </a:rPr>
              <a:t>Последовательность выполнения прокола</a:t>
            </a:r>
            <a:endParaRPr lang="ru-RU" sz="2400" dirty="0">
              <a:ln>
                <a:solidFill>
                  <a:schemeClr val="tx1"/>
                </a:solidFill>
              </a:ln>
              <a:latin typeface="+mn-lt"/>
              <a:cs typeface="+mn-cs"/>
            </a:endParaRPr>
          </a:p>
          <a:p>
            <a:pPr marL="342900" indent="-342900" fontAlgn="auto">
              <a:spcBef>
                <a:spcPts val="0"/>
              </a:spcBef>
              <a:spcAft>
                <a:spcPts val="0"/>
              </a:spcAft>
              <a:buFont typeface="Arial" panose="020B0604020202020204" pitchFamily="34" charset="0"/>
              <a:buChar char="•"/>
              <a:defRPr/>
            </a:pPr>
            <a:r>
              <a:rPr lang="ru-RU" sz="2400" u="sng" dirty="0">
                <a:ln>
                  <a:solidFill>
                    <a:schemeClr val="tx1"/>
                  </a:solidFill>
                </a:ln>
                <a:latin typeface="+mn-lt"/>
                <a:cs typeface="+mn-cs"/>
                <a:hlinkClick r:id="rId2"/>
              </a:rPr>
              <a:t>Прокладка трубопровода методом продавливания</a:t>
            </a:r>
            <a:endParaRPr lang="ru-RU" sz="2400" dirty="0">
              <a:ln>
                <a:solidFill>
                  <a:schemeClr val="tx1"/>
                </a:solidFill>
              </a:ln>
              <a:latin typeface="+mn-lt"/>
              <a:cs typeface="+mn-cs"/>
            </a:endParaRPr>
          </a:p>
          <a:p>
            <a:pPr marL="342900" indent="-342900" fontAlgn="auto">
              <a:spcBef>
                <a:spcPts val="0"/>
              </a:spcBef>
              <a:spcAft>
                <a:spcPts val="0"/>
              </a:spcAft>
              <a:buFont typeface="Arial" panose="020B0604020202020204" pitchFamily="34" charset="0"/>
              <a:buChar char="•"/>
              <a:defRPr/>
            </a:pPr>
            <a:r>
              <a:rPr lang="ru-RU" sz="2400" u="sng" dirty="0">
                <a:ln>
                  <a:solidFill>
                    <a:schemeClr val="tx1"/>
                  </a:solidFill>
                </a:ln>
                <a:latin typeface="+mn-lt"/>
                <a:cs typeface="+mn-cs"/>
                <a:hlinkClick r:id="rId2"/>
              </a:rPr>
              <a:t>Бестраншейное прокладывание трубопроводов с применением специальных буровых установок</a:t>
            </a:r>
            <a:endParaRPr lang="ru-RU" sz="2400" dirty="0">
              <a:ln>
                <a:solidFill>
                  <a:schemeClr val="tx1"/>
                </a:solidFill>
              </a:ln>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ъект 2"/>
          <p:cNvSpPr>
            <a:spLocks noGrp="1"/>
          </p:cNvSpPr>
          <p:nvPr>
            <p:ph sz="quarter" idx="13"/>
          </p:nvPr>
        </p:nvSpPr>
        <p:spPr>
          <a:xfrm>
            <a:off x="395288" y="188913"/>
            <a:ext cx="8424862" cy="3475037"/>
          </a:xfrm>
        </p:spPr>
        <p:txBody>
          <a:bodyPr/>
          <a:lstStyle/>
          <a:p>
            <a:r>
              <a:rPr lang="ru-RU" altLang="ru-RU" smtClean="0">
                <a:solidFill>
                  <a:srgbClr val="FF0000"/>
                </a:solidFill>
              </a:rPr>
              <a:t>Прокладка труб </a:t>
            </a:r>
            <a:r>
              <a:rPr lang="ru-RU" altLang="ru-RU" smtClean="0"/>
              <a:t>- это технически сложный и трудоемкий процесс, который должен соответствовать основным требованиям контроля над качеством и безопасностью. Прокладка трубопровода предполагает тщательное планирование, большой объем подготовительных работ, анализ грунтов и другие необходимые исследования.</a:t>
            </a:r>
          </a:p>
          <a:p>
            <a:r>
              <a:rPr lang="ru-RU" altLang="ru-RU" smtClean="0"/>
              <a:t/>
            </a:r>
            <a:br>
              <a:rPr lang="ru-RU" altLang="ru-RU" smtClean="0"/>
            </a:br>
            <a:endParaRPr lang="ru-RU" altLang="ru-RU" smtClean="0"/>
          </a:p>
        </p:txBody>
      </p:sp>
      <p:pic>
        <p:nvPicPr>
          <p:cNvPr id="7171" name="Рисунок 3"/>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650" y="2565400"/>
            <a:ext cx="7704138" cy="3995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17476" y="116632"/>
            <a:ext cx="8784976" cy="4176464"/>
          </a:xfrm>
        </p:spPr>
        <p:txBody>
          <a:bodyPr rtlCol="0">
            <a:normAutofit fontScale="92500" lnSpcReduction="20000"/>
          </a:bodyPr>
          <a:lstStyle/>
          <a:p>
            <a:pPr indent="-182880" fontAlgn="auto">
              <a:buClr>
                <a:schemeClr val="accent6">
                  <a:lumMod val="75000"/>
                </a:schemeClr>
              </a:buClr>
              <a:defRPr/>
            </a:pPr>
            <a:r>
              <a:rPr lang="ru-RU" dirty="0">
                <a:solidFill>
                  <a:schemeClr val="tx1">
                    <a:lumMod val="75000"/>
                    <a:lumOff val="25000"/>
                  </a:schemeClr>
                </a:solidFill>
              </a:rPr>
              <a:t>Существует траншейная и бестраншейная </a:t>
            </a:r>
            <a:r>
              <a:rPr lang="ru-RU" u="sng" dirty="0">
                <a:ln>
                  <a:solidFill>
                    <a:schemeClr val="tx1"/>
                  </a:solidFill>
                </a:ln>
                <a:solidFill>
                  <a:schemeClr val="tx1"/>
                </a:solidFill>
                <a:hlinkClick r:id="rId2"/>
              </a:rPr>
              <a:t>прокладка труб</a:t>
            </a:r>
            <a:r>
              <a:rPr lang="ru-RU" dirty="0">
                <a:solidFill>
                  <a:schemeClr val="tx1">
                    <a:lumMod val="75000"/>
                    <a:lumOff val="25000"/>
                  </a:schemeClr>
                </a:solidFill>
              </a:rPr>
              <a:t> канализации и водоснабжения. Традиционным и самым распространенным является «открытый» метод укладки труб, при котором роется траншея необходимой глубины, в нее укладывается трубопровод, после этого траншея засыпается. Этот метод имеет существенные недостатки:</a:t>
            </a:r>
          </a:p>
          <a:p>
            <a:pPr indent="-182880" fontAlgn="auto">
              <a:buClr>
                <a:schemeClr val="accent6">
                  <a:lumMod val="75000"/>
                </a:schemeClr>
              </a:buClr>
              <a:defRPr/>
            </a:pPr>
            <a:r>
              <a:rPr lang="ru-RU" dirty="0">
                <a:solidFill>
                  <a:schemeClr val="tx1">
                    <a:lumMod val="75000"/>
                    <a:lumOff val="25000"/>
                  </a:schemeClr>
                </a:solidFill>
              </a:rPr>
              <a:t>происходит нарушение плодородного слоя почвы;</a:t>
            </a:r>
          </a:p>
          <a:p>
            <a:pPr indent="-182880" fontAlgn="auto">
              <a:buClr>
                <a:schemeClr val="accent6">
                  <a:lumMod val="75000"/>
                </a:schemeClr>
              </a:buClr>
              <a:defRPr/>
            </a:pPr>
            <a:r>
              <a:rPr lang="ru-RU" dirty="0">
                <a:solidFill>
                  <a:schemeClr val="tx1">
                    <a:lumMod val="75000"/>
                    <a:lumOff val="25000"/>
                  </a:schemeClr>
                </a:solidFill>
              </a:rPr>
              <a:t>уничтожение зеленых насаждений;</a:t>
            </a:r>
          </a:p>
          <a:p>
            <a:pPr indent="-182880" fontAlgn="auto">
              <a:buClr>
                <a:schemeClr val="accent6">
                  <a:lumMod val="75000"/>
                </a:schemeClr>
              </a:buClr>
              <a:defRPr/>
            </a:pPr>
            <a:r>
              <a:rPr lang="ru-RU" dirty="0">
                <a:solidFill>
                  <a:schemeClr val="tx1">
                    <a:lumMod val="75000"/>
                    <a:lumOff val="25000"/>
                  </a:schemeClr>
                </a:solidFill>
              </a:rPr>
              <a:t>в случае когда траншея проходит через автодорогу, будет разрушено асфальтовое покрытие, которое впоследствии нужно восстановить, а если эту автодорогу, из-за большой интенсивности, нельзя перекрыть даже ночью, то выполнить прокладку трубопровода, используя «открытый» метод на этом участке, будет абсолютно невозможно.</a:t>
            </a:r>
          </a:p>
          <a:p>
            <a:pPr indent="-182880" fontAlgn="auto">
              <a:buClr>
                <a:schemeClr val="accent6">
                  <a:lumMod val="75000"/>
                </a:schemeClr>
              </a:buClr>
              <a:defRPr/>
            </a:pPr>
            <a:endParaRPr lang="ru-RU" dirty="0">
              <a:solidFill>
                <a:schemeClr val="tx1">
                  <a:lumMod val="75000"/>
                  <a:lumOff val="25000"/>
                </a:schemeClr>
              </a:solidFill>
            </a:endParaRPr>
          </a:p>
        </p:txBody>
      </p:sp>
      <p:pic>
        <p:nvPicPr>
          <p:cNvPr id="8195" name="Рисунок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43213" y="3644900"/>
            <a:ext cx="6059487" cy="302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6" name="Прямоугольник 4"/>
          <p:cNvSpPr>
            <a:spLocks noChangeArrowheads="1"/>
          </p:cNvSpPr>
          <p:nvPr/>
        </p:nvSpPr>
        <p:spPr bwMode="auto">
          <a:xfrm>
            <a:off x="250825" y="4868863"/>
            <a:ext cx="24130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fontAlgn="base">
              <a:spcBef>
                <a:spcPct val="0"/>
              </a:spcBef>
              <a:spcAft>
                <a:spcPct val="0"/>
              </a:spcAft>
              <a:defRPr>
                <a:solidFill>
                  <a:schemeClr val="tx1"/>
                </a:solidFill>
                <a:latin typeface="Trebuchet MS" pitchFamily="34" charset="0"/>
              </a:defRPr>
            </a:lvl6pPr>
            <a:lvl7pPr marL="2971800" indent="-228600" fontAlgn="base">
              <a:spcBef>
                <a:spcPct val="0"/>
              </a:spcBef>
              <a:spcAft>
                <a:spcPct val="0"/>
              </a:spcAft>
              <a:defRPr>
                <a:solidFill>
                  <a:schemeClr val="tx1"/>
                </a:solidFill>
                <a:latin typeface="Trebuchet MS" pitchFamily="34" charset="0"/>
              </a:defRPr>
            </a:lvl7pPr>
            <a:lvl8pPr marL="3429000" indent="-228600" fontAlgn="base">
              <a:spcBef>
                <a:spcPct val="0"/>
              </a:spcBef>
              <a:spcAft>
                <a:spcPct val="0"/>
              </a:spcAft>
              <a:defRPr>
                <a:solidFill>
                  <a:schemeClr val="tx1"/>
                </a:solidFill>
                <a:latin typeface="Trebuchet MS" pitchFamily="34" charset="0"/>
              </a:defRPr>
            </a:lvl8pPr>
            <a:lvl9pPr marL="3886200" indent="-228600" fontAlgn="base">
              <a:spcBef>
                <a:spcPct val="0"/>
              </a:spcBef>
              <a:spcAft>
                <a:spcPct val="0"/>
              </a:spcAft>
              <a:defRPr>
                <a:solidFill>
                  <a:schemeClr val="tx1"/>
                </a:solidFill>
                <a:latin typeface="Trebuchet MS" pitchFamily="34" charset="0"/>
              </a:defRPr>
            </a:lvl9pPr>
          </a:lstStyle>
          <a:p>
            <a:r>
              <a:rPr lang="ru-RU" altLang="ru-RU" i="1"/>
              <a:t>Схема устройства траншейной прокладки труб.</a:t>
            </a:r>
            <a:endParaRPr lang="ru-RU" alt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115888"/>
            <a:ext cx="9144000" cy="6265862"/>
          </a:xfrm>
        </p:spPr>
        <p:txBody>
          <a:bodyPr rtlCol="0">
            <a:normAutofit/>
          </a:bodyPr>
          <a:lstStyle/>
          <a:p>
            <a:pPr indent="-182880" fontAlgn="auto">
              <a:buClr>
                <a:schemeClr val="accent6">
                  <a:lumMod val="75000"/>
                </a:schemeClr>
              </a:buClr>
              <a:defRPr/>
            </a:pPr>
            <a:r>
              <a:rPr lang="ru-RU" b="1" cap="all" dirty="0" smtClean="0">
                <a:solidFill>
                  <a:schemeClr val="tx1">
                    <a:lumMod val="75000"/>
                    <a:lumOff val="25000"/>
                  </a:schemeClr>
                </a:solidFill>
              </a:rPr>
              <a:t>ПРЕИМУЩЕСТВА БЕСТРАНШЕЙНЫХ МЕТОДОВ ПРОКЛАДКИ ТРУБ</a:t>
            </a:r>
          </a:p>
          <a:p>
            <a:pPr indent="-182880" fontAlgn="auto">
              <a:buClr>
                <a:schemeClr val="accent6">
                  <a:lumMod val="75000"/>
                </a:schemeClr>
              </a:buClr>
              <a:defRPr/>
            </a:pPr>
            <a:r>
              <a:rPr lang="ru-RU" sz="2000" b="1" dirty="0">
                <a:solidFill>
                  <a:schemeClr val="tx1">
                    <a:lumMod val="75000"/>
                    <a:lumOff val="25000"/>
                  </a:schemeClr>
                </a:solidFill>
              </a:rPr>
              <a:t>Бестраншейный метод бурения дает возможность производить подземные работы, не вскрывая грунт. </a:t>
            </a:r>
            <a:r>
              <a:rPr lang="ru-RU" sz="2000" dirty="0">
                <a:solidFill>
                  <a:schemeClr val="tx1">
                    <a:lumMod val="75000"/>
                    <a:lumOff val="25000"/>
                  </a:schemeClr>
                </a:solidFill>
              </a:rPr>
              <a:t>Это позволяет исключить необходимость перекрытия дороги, восстановления асфальтового покрытия, нарушения работоспособности существующих коммуникаций, уничтожения деревьев и т.д.</a:t>
            </a:r>
          </a:p>
          <a:p>
            <a:pPr indent="-182880" fontAlgn="auto">
              <a:buClr>
                <a:schemeClr val="accent6">
                  <a:lumMod val="75000"/>
                </a:schemeClr>
              </a:buClr>
              <a:defRPr/>
            </a:pPr>
            <a:r>
              <a:rPr lang="ru-RU" sz="2000" dirty="0">
                <a:solidFill>
                  <a:schemeClr val="tx1">
                    <a:lumMod val="75000"/>
                    <a:lumOff val="25000"/>
                  </a:schemeClr>
                </a:solidFill>
              </a:rPr>
              <a:t>Кроме всего, данный метод прокладки труб имеет следующие преимущества:</a:t>
            </a:r>
          </a:p>
          <a:p>
            <a:pPr indent="-182880" fontAlgn="auto">
              <a:buClr>
                <a:schemeClr val="accent6">
                  <a:lumMod val="75000"/>
                </a:schemeClr>
              </a:buClr>
              <a:defRPr/>
            </a:pPr>
            <a:r>
              <a:rPr lang="ru-RU" sz="2000" dirty="0">
                <a:solidFill>
                  <a:schemeClr val="tx1">
                    <a:lumMod val="75000"/>
                    <a:lumOff val="25000"/>
                  </a:schemeClr>
                </a:solidFill>
              </a:rPr>
              <a:t>существенное уменьшение материальных затрат;</a:t>
            </a:r>
          </a:p>
          <a:p>
            <a:pPr indent="-182880" fontAlgn="auto">
              <a:buClr>
                <a:schemeClr val="accent6">
                  <a:lumMod val="75000"/>
                </a:schemeClr>
              </a:buClr>
              <a:defRPr/>
            </a:pPr>
            <a:r>
              <a:rPr lang="ru-RU" sz="2000" dirty="0">
                <a:solidFill>
                  <a:schemeClr val="tx1">
                    <a:lumMod val="75000"/>
                    <a:lumOff val="25000"/>
                  </a:schemeClr>
                </a:solidFill>
              </a:rPr>
              <a:t>сокращение времени прокладки трубопровода;</a:t>
            </a:r>
          </a:p>
          <a:p>
            <a:pPr indent="-182880" fontAlgn="auto">
              <a:buClr>
                <a:schemeClr val="accent6">
                  <a:lumMod val="75000"/>
                </a:schemeClr>
              </a:buClr>
              <a:defRPr/>
            </a:pPr>
            <a:r>
              <a:rPr lang="ru-RU" sz="2000" dirty="0">
                <a:solidFill>
                  <a:schemeClr val="tx1">
                    <a:lumMod val="75000"/>
                    <a:lumOff val="25000"/>
                  </a:schemeClr>
                </a:solidFill>
              </a:rPr>
              <a:t>уменьшение рабочих для проведения земляных работ;</a:t>
            </a:r>
          </a:p>
          <a:p>
            <a:pPr indent="-182880" fontAlgn="auto">
              <a:buClr>
                <a:schemeClr val="accent6">
                  <a:lumMod val="75000"/>
                </a:schemeClr>
              </a:buClr>
              <a:defRPr/>
            </a:pPr>
            <a:r>
              <a:rPr lang="ru-RU" sz="2000" dirty="0">
                <a:solidFill>
                  <a:schemeClr val="tx1">
                    <a:lumMod val="75000"/>
                    <a:lumOff val="25000"/>
                  </a:schemeClr>
                </a:solidFill>
              </a:rPr>
              <a:t>минимальное нанесение вреда окружающей среде;</a:t>
            </a:r>
          </a:p>
          <a:p>
            <a:pPr indent="-182880" fontAlgn="auto">
              <a:buClr>
                <a:schemeClr val="accent6">
                  <a:lumMod val="75000"/>
                </a:schemeClr>
              </a:buClr>
              <a:defRPr/>
            </a:pPr>
            <a:r>
              <a:rPr lang="ru-RU" sz="2000" dirty="0">
                <a:solidFill>
                  <a:schemeClr val="tx1">
                    <a:lumMod val="75000"/>
                    <a:lumOff val="25000"/>
                  </a:schemeClr>
                </a:solidFill>
              </a:rPr>
              <a:t>возможность прокладки трубы в зимнее время года;</a:t>
            </a:r>
          </a:p>
          <a:p>
            <a:pPr indent="-182880" fontAlgn="auto">
              <a:buClr>
                <a:schemeClr val="accent6">
                  <a:lumMod val="75000"/>
                </a:schemeClr>
              </a:buClr>
              <a:defRPr/>
            </a:pPr>
            <a:r>
              <a:rPr lang="ru-RU" sz="2000" dirty="0">
                <a:solidFill>
                  <a:schemeClr val="tx1">
                    <a:lumMod val="75000"/>
                    <a:lumOff val="25000"/>
                  </a:schemeClr>
                </a:solidFill>
              </a:rPr>
              <a:t>повышение безопасности работы персонала.</a:t>
            </a:r>
          </a:p>
          <a:p>
            <a:pPr indent="-182880" fontAlgn="auto">
              <a:buClr>
                <a:schemeClr val="accent6">
                  <a:lumMod val="75000"/>
                </a:schemeClr>
              </a:buClr>
              <a:defRPr/>
            </a:pPr>
            <a:endParaRPr lang="ru-RU" sz="2000" dirty="0">
              <a:solidFill>
                <a:schemeClr val="tx1">
                  <a:lumMod val="75000"/>
                  <a:lumOff val="2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4206875"/>
          </a:xfrm>
        </p:spPr>
        <p:txBody>
          <a:bodyPr rtlCol="0">
            <a:normAutofit lnSpcReduction="10000"/>
          </a:bodyPr>
          <a:lstStyle/>
          <a:p>
            <a:pPr marL="45720" indent="0" fontAlgn="auto">
              <a:buClr>
                <a:schemeClr val="accent6">
                  <a:lumMod val="75000"/>
                </a:schemeClr>
              </a:buClr>
              <a:buFont typeface="Georgia" pitchFamily="18" charset="0"/>
              <a:buNone/>
              <a:defRPr/>
            </a:pPr>
            <a:r>
              <a:rPr lang="ru-RU" dirty="0">
                <a:solidFill>
                  <a:schemeClr val="tx1">
                    <a:lumMod val="75000"/>
                    <a:lumOff val="25000"/>
                  </a:schemeClr>
                </a:solidFill>
              </a:rPr>
              <a:t>Существует несколько методов бестраншейной прокладки труб:</a:t>
            </a:r>
          </a:p>
          <a:p>
            <a:pPr indent="-182880" fontAlgn="auto">
              <a:buClr>
                <a:schemeClr val="accent6">
                  <a:lumMod val="75000"/>
                </a:schemeClr>
              </a:buClr>
              <a:defRPr/>
            </a:pPr>
            <a:r>
              <a:rPr lang="ru-RU" dirty="0">
                <a:solidFill>
                  <a:schemeClr val="tx1">
                    <a:lumMod val="75000"/>
                    <a:lumOff val="25000"/>
                  </a:schemeClr>
                </a:solidFill>
              </a:rPr>
              <a:t>санация;</a:t>
            </a:r>
          </a:p>
          <a:p>
            <a:pPr indent="-182880" fontAlgn="auto">
              <a:buClr>
                <a:schemeClr val="accent6">
                  <a:lumMod val="75000"/>
                </a:schemeClr>
              </a:buClr>
              <a:defRPr/>
            </a:pPr>
            <a:r>
              <a:rPr lang="ru-RU" dirty="0">
                <a:solidFill>
                  <a:schemeClr val="tx1">
                    <a:lumMod val="75000"/>
                    <a:lumOff val="25000"/>
                  </a:schemeClr>
                </a:solidFill>
              </a:rPr>
              <a:t>прокол;</a:t>
            </a:r>
          </a:p>
          <a:p>
            <a:pPr indent="-182880" fontAlgn="auto">
              <a:buClr>
                <a:schemeClr val="accent6">
                  <a:lumMod val="75000"/>
                </a:schemeClr>
              </a:buClr>
              <a:defRPr/>
            </a:pPr>
            <a:r>
              <a:rPr lang="ru-RU" dirty="0">
                <a:solidFill>
                  <a:schemeClr val="tx1">
                    <a:lumMod val="75000"/>
                    <a:lumOff val="25000"/>
                  </a:schemeClr>
                </a:solidFill>
              </a:rPr>
              <a:t>продавливание</a:t>
            </a:r>
            <a:r>
              <a:rPr lang="ru-RU" dirty="0" smtClean="0">
                <a:solidFill>
                  <a:schemeClr val="tx1">
                    <a:lumMod val="75000"/>
                    <a:lumOff val="25000"/>
                  </a:schemeClr>
                </a:solidFill>
              </a:rPr>
              <a:t>;</a:t>
            </a:r>
          </a:p>
          <a:p>
            <a:pPr indent="-182880" fontAlgn="auto">
              <a:buClr>
                <a:schemeClr val="accent6">
                  <a:lumMod val="75000"/>
                </a:schemeClr>
              </a:buClr>
              <a:defRPr/>
            </a:pPr>
            <a:r>
              <a:rPr lang="ru-RU" dirty="0" smtClean="0">
                <a:solidFill>
                  <a:schemeClr val="tx1">
                    <a:lumMod val="75000"/>
                    <a:lumOff val="25000"/>
                  </a:schemeClr>
                </a:solidFill>
              </a:rPr>
              <a:t>горизонтально-</a:t>
            </a:r>
          </a:p>
          <a:p>
            <a:pPr marL="45720" indent="0" fontAlgn="auto">
              <a:buClr>
                <a:schemeClr val="accent6">
                  <a:lumMod val="75000"/>
                </a:schemeClr>
              </a:buClr>
              <a:buFont typeface="Georgia" pitchFamily="18" charset="0"/>
              <a:buNone/>
              <a:defRPr/>
            </a:pPr>
            <a:r>
              <a:rPr lang="ru-RU" dirty="0" smtClean="0">
                <a:solidFill>
                  <a:schemeClr val="tx1">
                    <a:lumMod val="75000"/>
                    <a:lumOff val="25000"/>
                  </a:schemeClr>
                </a:solidFill>
              </a:rPr>
              <a:t>направленное бурение.</a:t>
            </a:r>
          </a:p>
          <a:p>
            <a:pPr marL="45720" indent="0" fontAlgn="auto">
              <a:buClr>
                <a:schemeClr val="accent6">
                  <a:lumMod val="75000"/>
                </a:schemeClr>
              </a:buClr>
              <a:buFont typeface="Georgia" pitchFamily="18" charset="0"/>
              <a:buNone/>
              <a:defRPr/>
            </a:pPr>
            <a:endParaRPr lang="ru-RU" dirty="0">
              <a:solidFill>
                <a:schemeClr val="tx1">
                  <a:lumMod val="75000"/>
                  <a:lumOff val="25000"/>
                </a:schemeClr>
              </a:solidFill>
            </a:endParaRPr>
          </a:p>
          <a:p>
            <a:pPr marL="45720" indent="0" fontAlgn="auto">
              <a:buClr>
                <a:schemeClr val="accent6">
                  <a:lumMod val="75000"/>
                </a:schemeClr>
              </a:buClr>
              <a:buFont typeface="Georgia" pitchFamily="18" charset="0"/>
              <a:buNone/>
              <a:defRPr/>
            </a:pPr>
            <a:endParaRPr lang="ru-RU" dirty="0" smtClean="0">
              <a:solidFill>
                <a:schemeClr val="tx1">
                  <a:lumMod val="75000"/>
                  <a:lumOff val="25000"/>
                </a:schemeClr>
              </a:solidFill>
            </a:endParaRPr>
          </a:p>
          <a:p>
            <a:pPr marL="45720" indent="0" fontAlgn="auto">
              <a:buClr>
                <a:schemeClr val="accent6">
                  <a:lumMod val="75000"/>
                </a:schemeClr>
              </a:buClr>
              <a:buFont typeface="Georgia" pitchFamily="18" charset="0"/>
              <a:buNone/>
              <a:defRPr/>
            </a:pPr>
            <a:r>
              <a:rPr lang="ru-RU" sz="1800" dirty="0" smtClean="0">
                <a:solidFill>
                  <a:schemeClr val="tx1">
                    <a:lumMod val="75000"/>
                    <a:lumOff val="25000"/>
                  </a:schemeClr>
                </a:solidFill>
              </a:rPr>
              <a:t>Виды бестраншейной </a:t>
            </a:r>
          </a:p>
          <a:p>
            <a:pPr marL="45720" indent="0" fontAlgn="auto">
              <a:buClr>
                <a:schemeClr val="accent6">
                  <a:lumMod val="75000"/>
                </a:schemeClr>
              </a:buClr>
              <a:buFont typeface="Georgia" pitchFamily="18" charset="0"/>
              <a:buNone/>
              <a:defRPr/>
            </a:pPr>
            <a:r>
              <a:rPr lang="ru-RU" sz="1800" dirty="0" smtClean="0">
                <a:solidFill>
                  <a:schemeClr val="tx1">
                    <a:lumMod val="75000"/>
                    <a:lumOff val="25000"/>
                  </a:schemeClr>
                </a:solidFill>
              </a:rPr>
              <a:t>Прокладки труб</a:t>
            </a:r>
            <a:endParaRPr lang="ru-RU" sz="1800" dirty="0">
              <a:solidFill>
                <a:schemeClr val="tx1">
                  <a:lumMod val="75000"/>
                  <a:lumOff val="25000"/>
                </a:schemeClr>
              </a:solidFill>
            </a:endParaRPr>
          </a:p>
          <a:p>
            <a:pPr indent="-182880" fontAlgn="auto">
              <a:buClr>
                <a:schemeClr val="accent6">
                  <a:lumMod val="75000"/>
                </a:schemeClr>
              </a:buClr>
              <a:defRPr/>
            </a:pPr>
            <a:endParaRPr lang="ru-RU" dirty="0">
              <a:solidFill>
                <a:schemeClr val="tx1">
                  <a:lumMod val="75000"/>
                  <a:lumOff val="25000"/>
                </a:schemeClr>
              </a:solidFill>
            </a:endParaRPr>
          </a:p>
        </p:txBody>
      </p:sp>
      <p:pic>
        <p:nvPicPr>
          <p:cNvPr id="10243" name="Рисунок 3"/>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22650" y="1700213"/>
            <a:ext cx="5697538" cy="4913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rtlCol="0">
            <a:normAutofit/>
          </a:bodyPr>
          <a:lstStyle/>
          <a:p>
            <a:pPr marL="45720" indent="0" fontAlgn="auto">
              <a:buClr>
                <a:schemeClr val="accent6">
                  <a:lumMod val="75000"/>
                </a:schemeClr>
              </a:buClr>
              <a:buFont typeface="Georgia" pitchFamily="18" charset="0"/>
              <a:buNone/>
              <a:defRPr/>
            </a:pPr>
            <a:r>
              <a:rPr lang="ru-RU" dirty="0">
                <a:solidFill>
                  <a:schemeClr val="tx1">
                    <a:lumMod val="75000"/>
                    <a:lumOff val="25000"/>
                  </a:schemeClr>
                </a:solidFill>
              </a:rPr>
              <a:t>Санация относится к бестраншейной прокладке труб путем их замены (старые на новые трубы).</a:t>
            </a:r>
          </a:p>
          <a:p>
            <a:pPr marL="45720" indent="0" algn="ctr" fontAlgn="auto">
              <a:buClr>
                <a:schemeClr val="accent6">
                  <a:lumMod val="75000"/>
                </a:schemeClr>
              </a:buClr>
              <a:buFont typeface="Georgia" pitchFamily="18" charset="0"/>
              <a:buNone/>
              <a:defRPr/>
            </a:pPr>
            <a:r>
              <a:rPr lang="ru-RU" b="1" cap="all" dirty="0" smtClean="0">
                <a:solidFill>
                  <a:schemeClr val="tx1">
                    <a:lumMod val="75000"/>
                    <a:lumOff val="25000"/>
                  </a:schemeClr>
                </a:solidFill>
              </a:rPr>
              <a:t>РЕЛАЙНИНГ ТРУБОПРОВОДОВ</a:t>
            </a:r>
            <a:r>
              <a:rPr lang="ru-RU" dirty="0">
                <a:solidFill>
                  <a:schemeClr val="tx1">
                    <a:lumMod val="75000"/>
                    <a:lumOff val="25000"/>
                  </a:schemeClr>
                </a:solidFill>
              </a:rPr>
              <a:t/>
            </a:r>
            <a:br>
              <a:rPr lang="ru-RU" dirty="0">
                <a:solidFill>
                  <a:schemeClr val="tx1">
                    <a:lumMod val="75000"/>
                    <a:lumOff val="25000"/>
                  </a:schemeClr>
                </a:solidFill>
              </a:rPr>
            </a:br>
            <a:r>
              <a:rPr lang="ru-RU" sz="1800" dirty="0" err="1">
                <a:solidFill>
                  <a:schemeClr val="tx1">
                    <a:lumMod val="75000"/>
                    <a:lumOff val="25000"/>
                  </a:schemeClr>
                </a:solidFill>
              </a:rPr>
              <a:t>Релайнинг</a:t>
            </a:r>
            <a:r>
              <a:rPr lang="ru-RU" sz="1800" dirty="0">
                <a:solidFill>
                  <a:schemeClr val="tx1">
                    <a:lumMod val="75000"/>
                    <a:lumOff val="25000"/>
                  </a:schemeClr>
                </a:solidFill>
              </a:rPr>
              <a:t> - это метод санации, при котором новые трубы из полимерного материала затягиваются в существующий трубопровод. </a:t>
            </a:r>
            <a:r>
              <a:rPr lang="ru-RU" sz="1800" dirty="0" err="1">
                <a:solidFill>
                  <a:schemeClr val="tx1">
                    <a:lumMod val="75000"/>
                    <a:lumOff val="25000"/>
                  </a:schemeClr>
                </a:solidFill>
              </a:rPr>
              <a:t>Релайнинг</a:t>
            </a:r>
            <a:r>
              <a:rPr lang="ru-RU" sz="1800" dirty="0">
                <a:solidFill>
                  <a:schemeClr val="tx1">
                    <a:lumMod val="75000"/>
                    <a:lumOff val="25000"/>
                  </a:schemeClr>
                </a:solidFill>
              </a:rPr>
              <a:t> может </a:t>
            </a:r>
            <a:r>
              <a:rPr lang="ru-RU" sz="1800" dirty="0" smtClean="0">
                <a:solidFill>
                  <a:schemeClr val="tx1">
                    <a:lumMod val="75000"/>
                    <a:lumOff val="25000"/>
                  </a:schemeClr>
                </a:solidFill>
              </a:rPr>
              <a:t>проводиться </a:t>
            </a:r>
            <a:r>
              <a:rPr lang="ru-RU" sz="1800" dirty="0">
                <a:solidFill>
                  <a:schemeClr val="tx1">
                    <a:lumMod val="75000"/>
                    <a:lumOff val="25000"/>
                  </a:schemeClr>
                </a:solidFill>
              </a:rPr>
              <a:t>как без разрушения, так и с разрушением старой трубы</a:t>
            </a:r>
            <a:r>
              <a:rPr lang="ru-RU" sz="1800" dirty="0" smtClean="0">
                <a:solidFill>
                  <a:schemeClr val="tx1">
                    <a:lumMod val="75000"/>
                    <a:lumOff val="25000"/>
                  </a:schemeClr>
                </a:solidFill>
              </a:rPr>
              <a:t>.</a:t>
            </a:r>
          </a:p>
          <a:p>
            <a:pPr marL="45720" indent="0" algn="ctr" fontAlgn="auto">
              <a:buClr>
                <a:schemeClr val="accent6">
                  <a:lumMod val="75000"/>
                </a:schemeClr>
              </a:buClr>
              <a:buFont typeface="Georgia" pitchFamily="18" charset="0"/>
              <a:buNone/>
              <a:defRPr/>
            </a:pPr>
            <a:endParaRPr lang="ru-RU" sz="1800" i="1" dirty="0" smtClean="0">
              <a:solidFill>
                <a:schemeClr val="tx1">
                  <a:lumMod val="75000"/>
                  <a:lumOff val="25000"/>
                </a:schemeClr>
              </a:solidFill>
            </a:endParaRPr>
          </a:p>
          <a:p>
            <a:pPr marL="45720" indent="0" algn="ctr" fontAlgn="auto">
              <a:buClr>
                <a:schemeClr val="accent6">
                  <a:lumMod val="75000"/>
                </a:schemeClr>
              </a:buClr>
              <a:buFont typeface="Georgia" pitchFamily="18" charset="0"/>
              <a:buNone/>
              <a:defRPr/>
            </a:pPr>
            <a:endParaRPr lang="ru-RU" sz="1800" i="1" dirty="0">
              <a:solidFill>
                <a:schemeClr val="tx1">
                  <a:lumMod val="75000"/>
                  <a:lumOff val="25000"/>
                </a:schemeClr>
              </a:solidFill>
            </a:endParaRPr>
          </a:p>
          <a:p>
            <a:pPr marL="45720" indent="0" algn="ctr" fontAlgn="auto">
              <a:buClr>
                <a:schemeClr val="accent6">
                  <a:lumMod val="75000"/>
                </a:schemeClr>
              </a:buClr>
              <a:buFont typeface="Georgia" pitchFamily="18" charset="0"/>
              <a:buNone/>
              <a:defRPr/>
            </a:pPr>
            <a:endParaRPr lang="ru-RU" sz="1800" i="1" dirty="0" smtClean="0">
              <a:solidFill>
                <a:schemeClr val="tx1">
                  <a:lumMod val="75000"/>
                  <a:lumOff val="25000"/>
                </a:schemeClr>
              </a:solidFill>
            </a:endParaRPr>
          </a:p>
          <a:p>
            <a:pPr marL="45720" indent="0" algn="ctr" fontAlgn="auto">
              <a:buClr>
                <a:schemeClr val="accent6">
                  <a:lumMod val="75000"/>
                </a:schemeClr>
              </a:buClr>
              <a:buFont typeface="Georgia" pitchFamily="18" charset="0"/>
              <a:buNone/>
              <a:defRPr/>
            </a:pPr>
            <a:endParaRPr lang="ru-RU" sz="1800" i="1" dirty="0">
              <a:solidFill>
                <a:schemeClr val="tx1">
                  <a:lumMod val="75000"/>
                  <a:lumOff val="25000"/>
                </a:schemeClr>
              </a:solidFill>
            </a:endParaRPr>
          </a:p>
          <a:p>
            <a:pPr marL="45720" indent="0" algn="ctr" fontAlgn="auto">
              <a:buClr>
                <a:schemeClr val="accent6">
                  <a:lumMod val="75000"/>
                </a:schemeClr>
              </a:buClr>
              <a:buFont typeface="Georgia" pitchFamily="18" charset="0"/>
              <a:buNone/>
              <a:defRPr/>
            </a:pPr>
            <a:endParaRPr lang="ru-RU" sz="1800" i="1" dirty="0" smtClean="0">
              <a:solidFill>
                <a:schemeClr val="tx1">
                  <a:lumMod val="75000"/>
                  <a:lumOff val="25000"/>
                </a:schemeClr>
              </a:solidFill>
            </a:endParaRPr>
          </a:p>
          <a:p>
            <a:pPr marL="45720" indent="0" algn="ctr" fontAlgn="auto">
              <a:buClr>
                <a:schemeClr val="accent6">
                  <a:lumMod val="75000"/>
                </a:schemeClr>
              </a:buClr>
              <a:buFont typeface="Georgia" pitchFamily="18" charset="0"/>
              <a:buNone/>
              <a:defRPr/>
            </a:pPr>
            <a:endParaRPr lang="ru-RU" sz="1800" i="1" dirty="0">
              <a:solidFill>
                <a:schemeClr val="tx1">
                  <a:lumMod val="75000"/>
                  <a:lumOff val="25000"/>
                </a:schemeClr>
              </a:solidFill>
            </a:endParaRPr>
          </a:p>
          <a:p>
            <a:pPr marL="45720" indent="0" algn="ctr" fontAlgn="auto">
              <a:buClr>
                <a:schemeClr val="accent6">
                  <a:lumMod val="75000"/>
                </a:schemeClr>
              </a:buClr>
              <a:buFont typeface="Georgia" pitchFamily="18" charset="0"/>
              <a:buNone/>
              <a:defRPr/>
            </a:pPr>
            <a:endParaRPr lang="ru-RU" sz="1800" i="1" dirty="0" smtClean="0">
              <a:solidFill>
                <a:schemeClr val="tx1">
                  <a:lumMod val="75000"/>
                  <a:lumOff val="25000"/>
                </a:schemeClr>
              </a:solidFill>
            </a:endParaRPr>
          </a:p>
          <a:p>
            <a:pPr marL="45720" indent="0" algn="ctr" fontAlgn="auto">
              <a:buClr>
                <a:schemeClr val="accent6">
                  <a:lumMod val="75000"/>
                </a:schemeClr>
              </a:buClr>
              <a:buFont typeface="Georgia" pitchFamily="18" charset="0"/>
              <a:buNone/>
              <a:defRPr/>
            </a:pPr>
            <a:endParaRPr lang="ru-RU" sz="1800" i="1" dirty="0">
              <a:solidFill>
                <a:schemeClr val="tx1">
                  <a:lumMod val="75000"/>
                  <a:lumOff val="25000"/>
                </a:schemeClr>
              </a:solidFill>
            </a:endParaRPr>
          </a:p>
          <a:p>
            <a:pPr marL="45720" indent="0" algn="ctr" fontAlgn="auto">
              <a:buClr>
                <a:schemeClr val="accent6">
                  <a:lumMod val="75000"/>
                </a:schemeClr>
              </a:buClr>
              <a:buFont typeface="Georgia" pitchFamily="18" charset="0"/>
              <a:buNone/>
              <a:defRPr/>
            </a:pPr>
            <a:endParaRPr lang="ru-RU" sz="1800" i="1" dirty="0" smtClean="0">
              <a:solidFill>
                <a:schemeClr val="tx1">
                  <a:lumMod val="75000"/>
                  <a:lumOff val="25000"/>
                </a:schemeClr>
              </a:solidFill>
            </a:endParaRPr>
          </a:p>
          <a:p>
            <a:pPr marL="45720" indent="0" fontAlgn="auto">
              <a:buClr>
                <a:schemeClr val="accent6">
                  <a:lumMod val="75000"/>
                </a:schemeClr>
              </a:buClr>
              <a:buFont typeface="Georgia" pitchFamily="18" charset="0"/>
              <a:buNone/>
              <a:defRPr/>
            </a:pPr>
            <a:r>
              <a:rPr lang="ru-RU" sz="1800" i="1" dirty="0" smtClean="0">
                <a:solidFill>
                  <a:schemeClr val="tx1">
                    <a:lumMod val="75000"/>
                    <a:lumOff val="25000"/>
                  </a:schemeClr>
                </a:solidFill>
              </a:rPr>
              <a:t>Схема </a:t>
            </a:r>
            <a:r>
              <a:rPr lang="ru-RU" sz="1800" i="1" dirty="0" err="1">
                <a:solidFill>
                  <a:schemeClr val="tx1">
                    <a:lumMod val="75000"/>
                    <a:lumOff val="25000"/>
                  </a:schemeClr>
                </a:solidFill>
              </a:rPr>
              <a:t>релайнинга</a:t>
            </a:r>
            <a:r>
              <a:rPr lang="ru-RU" sz="1800" i="1" dirty="0">
                <a:solidFill>
                  <a:schemeClr val="tx1">
                    <a:lumMod val="75000"/>
                    <a:lumOff val="25000"/>
                  </a:schemeClr>
                </a:solidFill>
              </a:rPr>
              <a:t> </a:t>
            </a:r>
            <a:endParaRPr lang="ru-RU" sz="1800" i="1" dirty="0" smtClean="0">
              <a:solidFill>
                <a:schemeClr val="tx1">
                  <a:lumMod val="75000"/>
                  <a:lumOff val="25000"/>
                </a:schemeClr>
              </a:solidFill>
            </a:endParaRPr>
          </a:p>
          <a:p>
            <a:pPr marL="45720" indent="0" fontAlgn="auto">
              <a:buClr>
                <a:schemeClr val="accent6">
                  <a:lumMod val="75000"/>
                </a:schemeClr>
              </a:buClr>
              <a:buFont typeface="Georgia" pitchFamily="18" charset="0"/>
              <a:buNone/>
              <a:defRPr/>
            </a:pPr>
            <a:r>
              <a:rPr lang="ru-RU" sz="1800" i="1" dirty="0" smtClean="0">
                <a:solidFill>
                  <a:schemeClr val="tx1">
                    <a:lumMod val="75000"/>
                    <a:lumOff val="25000"/>
                  </a:schemeClr>
                </a:solidFill>
              </a:rPr>
              <a:t>трубопроводов</a:t>
            </a:r>
            <a:r>
              <a:rPr lang="ru-RU" sz="1800" i="1" dirty="0">
                <a:solidFill>
                  <a:schemeClr val="tx1">
                    <a:lumMod val="75000"/>
                    <a:lumOff val="25000"/>
                  </a:schemeClr>
                </a:solidFill>
              </a:rPr>
              <a:t>.</a:t>
            </a:r>
            <a:endParaRPr lang="ru-RU" sz="1800" dirty="0">
              <a:solidFill>
                <a:schemeClr val="tx1">
                  <a:lumMod val="75000"/>
                  <a:lumOff val="25000"/>
                </a:schemeClr>
              </a:solidFill>
            </a:endParaRPr>
          </a:p>
        </p:txBody>
      </p:sp>
      <p:pic>
        <p:nvPicPr>
          <p:cNvPr id="11267" name="Рисунок 3"/>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55875" y="2000250"/>
            <a:ext cx="6408738" cy="4706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Объект 2"/>
          <p:cNvSpPr>
            <a:spLocks noGrp="1"/>
          </p:cNvSpPr>
          <p:nvPr>
            <p:ph sz="quarter" idx="13"/>
          </p:nvPr>
        </p:nvSpPr>
        <p:spPr>
          <a:xfrm>
            <a:off x="0" y="0"/>
            <a:ext cx="9324528" cy="5949280"/>
          </a:xfrm>
        </p:spPr>
        <p:txBody>
          <a:bodyPr/>
          <a:lstStyle/>
          <a:p>
            <a:r>
              <a:rPr lang="ru-RU" sz="2400" dirty="0">
                <a:latin typeface="Times New Roman" panose="02020603050405020304" pitchFamily="18" charset="0"/>
                <a:cs typeface="Times New Roman" panose="02020603050405020304" pitchFamily="18" charset="0"/>
              </a:rPr>
              <a:t>Перед тем как приступить к протягиванию новой трубы без разрушения старой, нужно тщательно изучить внутреннюю поверхность старой трубы на наличие в ней нахождения посторонних предметов и иных непреодолимых препятствий.</a:t>
            </a:r>
          </a:p>
          <a:p>
            <a:r>
              <a:rPr lang="ru-RU" sz="2000" dirty="0">
                <a:latin typeface="Times New Roman" panose="02020603050405020304" pitchFamily="18" charset="0"/>
                <a:cs typeface="Times New Roman" panose="02020603050405020304" pitchFamily="18" charset="0"/>
              </a:rPr>
              <a:t>При необходимости сохранить или увеличить </a:t>
            </a:r>
            <a:r>
              <a:rPr lang="ru-RU" sz="2000" u="sng" dirty="0">
                <a:ln>
                  <a:solidFill>
                    <a:sysClr val="windowText" lastClr="000000"/>
                  </a:solidFill>
                </a:ln>
                <a:solidFill>
                  <a:schemeClr val="tx1"/>
                </a:solidFill>
                <a:latin typeface="Times New Roman" panose="02020603050405020304" pitchFamily="18" charset="0"/>
                <a:cs typeface="Times New Roman" panose="02020603050405020304" pitchFamily="18" charset="0"/>
                <a:hlinkClick r:id="rId2"/>
              </a:rPr>
              <a:t>диаметр трубопровода</a:t>
            </a:r>
            <a:r>
              <a:rPr lang="ru-RU" sz="2000" dirty="0">
                <a:latin typeface="Times New Roman" panose="02020603050405020304" pitchFamily="18" charset="0"/>
                <a:cs typeface="Times New Roman" panose="02020603050405020304" pitchFamily="18" charset="0"/>
              </a:rPr>
              <a:t> применяется метод со статическим </a:t>
            </a:r>
            <a:r>
              <a:rPr lang="ru-RU" sz="2000" dirty="0" err="1">
                <a:latin typeface="Times New Roman" panose="02020603050405020304" pitchFamily="18" charset="0"/>
                <a:cs typeface="Times New Roman" panose="02020603050405020304" pitchFamily="18" charset="0"/>
              </a:rPr>
              <a:t>взламыванием</a:t>
            </a:r>
            <a:r>
              <a:rPr lang="ru-RU" sz="2000" dirty="0">
                <a:latin typeface="Times New Roman" panose="02020603050405020304" pitchFamily="18" charset="0"/>
                <a:cs typeface="Times New Roman" panose="02020603050405020304" pitchFamily="18" charset="0"/>
              </a:rPr>
              <a:t> старого трубопровода. В этом случае через разрушаемый трубопровод пропускаются штанги со стороны предварительно вырытого приемного котлована (размер 2х3 м). На конце протягиваемых штанг, в стартовом котловане, крепится расширительный нож, который через вертлюг соединен с протягиваемой ПНД трубой. На дне приемного котлована на раме смонтированы гидравлические домкраты, в которые затянуты штанги. С помощью данных домкратов приводится в движение каретка с закрепленными штангами. Для улучшения фиксации рамы в котловане монтируется упорная плита. Протяжка ПНД-трубы продолжается до тех пор, пока нож полностью не выйдет в приемный котлован. Во время протяжки штанги длиной по 1,5 м периодически вынимаются. Таким образом, во время этого процесса старая труба ножом разрезается, расширяется и в нее затягивается новая полиэтиленовая труба.</a:t>
            </a:r>
          </a:p>
          <a:p>
            <a:endParaRPr lang="ru-RU" altLang="ru-RU" sz="20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Объект 2"/>
          <p:cNvSpPr>
            <a:spLocks noGrp="1"/>
          </p:cNvSpPr>
          <p:nvPr>
            <p:ph sz="quarter" idx="13"/>
          </p:nvPr>
        </p:nvSpPr>
        <p:spPr>
          <a:xfrm>
            <a:off x="0" y="0"/>
            <a:ext cx="9144000" cy="6858000"/>
          </a:xfrm>
        </p:spPr>
        <p:txBody>
          <a:bodyPr/>
          <a:lstStyle/>
          <a:p>
            <a:pPr marL="46037" indent="0" algn="ctr">
              <a:buNone/>
            </a:pPr>
            <a:r>
              <a:rPr lang="ru-RU" b="1" i="1" dirty="0"/>
              <a:t>Некоторые нюансы проведения </a:t>
            </a:r>
            <a:r>
              <a:rPr lang="ru-RU" b="1" i="1" dirty="0" err="1" smtClean="0"/>
              <a:t>релайнинга</a:t>
            </a:r>
            <a:endParaRPr lang="ru-RU" b="1" i="1" dirty="0" smtClean="0"/>
          </a:p>
          <a:p>
            <a:r>
              <a:rPr lang="ru-RU" sz="1600" dirty="0" smtClean="0"/>
              <a:t>При </a:t>
            </a:r>
            <a:r>
              <a:rPr lang="ru-RU" sz="1600" dirty="0"/>
              <a:t>выборе метода ремонта трубопровода, очень часто, из-за своей экономичности самым распространенным методом является </a:t>
            </a:r>
            <a:r>
              <a:rPr lang="ru-RU" sz="1600" dirty="0" err="1"/>
              <a:t>релайнинг</a:t>
            </a:r>
            <a:r>
              <a:rPr lang="ru-RU" sz="1600" dirty="0"/>
              <a:t>. Проводя подготовку к ремонту трубопровода, в первую очередь необходимо подобрать диаметр ПНД-трубы, который идеально должен подходить к диаметру реставрируемого трубопровода. На поверхности трубы длиной 10-12 м свариваются и вводятся в ремонтируемый трубопровод. Свариваемый участок трубопровода может быть длиной не более 700 м. Производительность, в первую очередь, зависит от диаметра трубы и может быть до 250 м в сутки.</a:t>
            </a:r>
          </a:p>
          <a:p>
            <a:pPr marL="46037" indent="0">
              <a:buNone/>
            </a:pPr>
            <a:endParaRPr lang="ru-RU" sz="1400" b="1" i="1" dirty="0" smtClean="0"/>
          </a:p>
          <a:p>
            <a:pPr marL="46037" indent="0">
              <a:buNone/>
            </a:pPr>
            <a:endParaRPr lang="ru-RU" sz="1400" b="1" i="1" dirty="0"/>
          </a:p>
          <a:p>
            <a:pPr marL="46037" indent="0">
              <a:buNone/>
            </a:pPr>
            <a:endParaRPr lang="ru-RU" sz="1400" b="1" i="1" dirty="0" smtClean="0"/>
          </a:p>
          <a:p>
            <a:pPr marL="46037" indent="0">
              <a:buNone/>
            </a:pPr>
            <a:endParaRPr lang="ru-RU" sz="1400" b="1" i="1" dirty="0"/>
          </a:p>
          <a:p>
            <a:pPr marL="46037" indent="0">
              <a:buNone/>
            </a:pPr>
            <a:endParaRPr lang="ru-RU" sz="1400" b="1" i="1" dirty="0" smtClean="0"/>
          </a:p>
          <a:p>
            <a:pPr marL="46037" indent="0">
              <a:buNone/>
            </a:pPr>
            <a:r>
              <a:rPr lang="ru-RU" sz="1400" b="1" i="1" dirty="0" smtClean="0">
                <a:ln>
                  <a:solidFill>
                    <a:schemeClr val="tx1"/>
                  </a:solidFill>
                </a:ln>
              </a:rPr>
              <a:t>Схема </a:t>
            </a:r>
          </a:p>
          <a:p>
            <a:pPr marL="46037" indent="0">
              <a:buNone/>
            </a:pPr>
            <a:r>
              <a:rPr lang="ru-RU" sz="1400" b="1" i="1" dirty="0" smtClean="0">
                <a:ln>
                  <a:solidFill>
                    <a:schemeClr val="tx1"/>
                  </a:solidFill>
                </a:ln>
              </a:rPr>
              <a:t>сварки </a:t>
            </a:r>
          </a:p>
          <a:p>
            <a:pPr marL="46037" indent="0">
              <a:buNone/>
            </a:pPr>
            <a:r>
              <a:rPr lang="ru-RU" sz="1400" b="1" i="1" dirty="0" smtClean="0">
                <a:ln>
                  <a:solidFill>
                    <a:schemeClr val="tx1"/>
                  </a:solidFill>
                </a:ln>
              </a:rPr>
              <a:t>полиэтиленовых </a:t>
            </a:r>
          </a:p>
          <a:p>
            <a:pPr marL="46037" indent="0">
              <a:buNone/>
            </a:pPr>
            <a:r>
              <a:rPr lang="ru-RU" sz="1400" b="1" i="1" dirty="0" smtClean="0">
                <a:ln>
                  <a:solidFill>
                    <a:schemeClr val="tx1"/>
                  </a:solidFill>
                </a:ln>
              </a:rPr>
              <a:t>труб</a:t>
            </a:r>
            <a:r>
              <a:rPr lang="ru-RU" sz="1400" b="1" i="1" dirty="0">
                <a:ln>
                  <a:solidFill>
                    <a:schemeClr val="tx1"/>
                  </a:solidFill>
                </a:ln>
              </a:rPr>
              <a:t>.</a:t>
            </a:r>
          </a:p>
          <a:p>
            <a:pPr marL="46037" indent="0">
              <a:buNone/>
            </a:pPr>
            <a:endParaRPr lang="ru-RU" altLang="ru-RU" sz="1400" dirty="0" smtClean="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91680" y="2473602"/>
            <a:ext cx="7200800" cy="423921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Объект 2"/>
          <p:cNvSpPr>
            <a:spLocks noGrp="1"/>
          </p:cNvSpPr>
          <p:nvPr>
            <p:ph sz="quarter" idx="13"/>
          </p:nvPr>
        </p:nvSpPr>
        <p:spPr>
          <a:xfrm>
            <a:off x="0" y="0"/>
            <a:ext cx="9144000" cy="6858000"/>
          </a:xfrm>
        </p:spPr>
        <p:txBody>
          <a:bodyPr/>
          <a:lstStyle/>
          <a:p>
            <a:r>
              <a:rPr lang="ru-RU" sz="2000" dirty="0"/>
              <a:t>Не нужно забывать, что при применении стыковой сварки, на стыках труб образуется бурт, высота его может быть до 15 мм. Этот нюанс необходимо обязательно учесть при проведении замера зазора между внутренней поверхностью ремонтируемого трубопровода и новой ПНД-трубой. С учетом того что диаметр ремонтируемой трубы уменьшится, его пропускная способность совсем не изменится. Происходит это благодаря низкому гидравлическому сопротивлению вставляемой ПНД-трубы.</a:t>
            </a:r>
          </a:p>
          <a:p>
            <a:r>
              <a:rPr lang="ru-RU" sz="2000" dirty="0"/>
              <a:t>Санация при помощи </a:t>
            </a:r>
            <a:r>
              <a:rPr lang="ru-RU" sz="2000" dirty="0" err="1"/>
              <a:t>релайнинга</a:t>
            </a:r>
            <a:r>
              <a:rPr lang="ru-RU" sz="2000" dirty="0"/>
              <a:t>, без разрушения старого трубопровода, разрешается только в тех случаях, когда допустимо небольшое изменение диаметра трубы или когда оно компенсируется улучшенной пропускной способностью нового трубопровода.</a:t>
            </a:r>
          </a:p>
          <a:p>
            <a:r>
              <a:rPr lang="ru-RU" sz="2000" dirty="0"/>
              <a:t>Метод, при котором происходит разрушение старого трубопровода, после чего протягивается новая труба, будет очень полезен в той ситуации, если </a:t>
            </a:r>
            <a:r>
              <a:rPr lang="ru-RU" sz="2000" dirty="0" err="1"/>
              <a:t>релайнинг</a:t>
            </a:r>
            <a:r>
              <a:rPr lang="ru-RU" sz="2000" dirty="0"/>
              <a:t> не позволит создать необходимого напора при реставрации трубопровода. Данный метод хорошо подходит для проведения работ в тяжелых гидрогеологических условиях, а также при нахождении вблизи ремонтируемого трубопровода иных коммуникаций или построек.</a:t>
            </a:r>
          </a:p>
          <a:p>
            <a:endParaRPr lang="ru-RU" altLang="ru-RU" sz="20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Объект 2"/>
          <p:cNvSpPr>
            <a:spLocks noGrp="1"/>
          </p:cNvSpPr>
          <p:nvPr>
            <p:ph sz="quarter" idx="13"/>
          </p:nvPr>
        </p:nvSpPr>
        <p:spPr>
          <a:xfrm>
            <a:off x="0" y="0"/>
            <a:ext cx="9144000" cy="6858000"/>
          </a:xfrm>
        </p:spPr>
        <p:txBody>
          <a:bodyPr/>
          <a:lstStyle/>
          <a:p>
            <a:pPr marL="46037" indent="0" algn="ctr">
              <a:buNone/>
            </a:pPr>
            <a:r>
              <a:rPr lang="ru-RU" sz="1800" b="1" cap="all" dirty="0">
                <a:latin typeface="Times New Roman" panose="02020603050405020304" pitchFamily="18" charset="0"/>
                <a:cs typeface="Times New Roman" panose="02020603050405020304" pitchFamily="18" charset="0"/>
              </a:rPr>
              <a:t>РЕНОВАЦИЯ </a:t>
            </a:r>
            <a:r>
              <a:rPr lang="ru-RU" sz="1800" b="1" cap="all" dirty="0" smtClean="0">
                <a:latin typeface="Times New Roman" panose="02020603050405020304" pitchFamily="18" charset="0"/>
                <a:cs typeface="Times New Roman" panose="02020603050405020304" pitchFamily="18" charset="0"/>
              </a:rPr>
              <a:t>ТРУБОПРОВОДА</a:t>
            </a:r>
          </a:p>
          <a:p>
            <a:pPr marL="46037" indent="0" algn="just">
              <a:buNone/>
            </a:pPr>
            <a:r>
              <a:rPr lang="ru-RU" sz="1800" dirty="0"/>
              <a:t>Реновация - это еще один метод проведения санации, при котором старая труба полностью разрушается и одновременно с этим на ее место укладывается новая. Применяется он в том случае, когда старый трубопровод имеет или недостаточную пропускную способность, или трубы отслужили свой срок эксплуатации. При этом прокладка новой трубы может быть с изменением диаметра в сторону либо его уменьшения, либо его увеличения</a:t>
            </a:r>
            <a:r>
              <a:rPr lang="ru-RU" sz="1800" dirty="0" smtClean="0"/>
              <a:t>.</a:t>
            </a:r>
          </a:p>
          <a:p>
            <a:pPr marL="46037" indent="0" algn="just">
              <a:buNone/>
            </a:pPr>
            <a:endParaRPr lang="ru-RU" altLang="ru-RU" sz="1800" dirty="0">
              <a:latin typeface="Times New Roman" panose="02020603050405020304" pitchFamily="18" charset="0"/>
              <a:cs typeface="Times New Roman" panose="02020603050405020304" pitchFamily="18" charset="0"/>
            </a:endParaRPr>
          </a:p>
          <a:p>
            <a:pPr marL="46037" indent="0" algn="just">
              <a:buNone/>
            </a:pPr>
            <a:endParaRPr lang="ru-RU" altLang="ru-RU" sz="1800" dirty="0" smtClean="0">
              <a:latin typeface="Times New Roman" panose="02020603050405020304" pitchFamily="18" charset="0"/>
              <a:cs typeface="Times New Roman" panose="02020603050405020304" pitchFamily="18" charset="0"/>
            </a:endParaRPr>
          </a:p>
          <a:p>
            <a:pPr marL="46037" indent="0" algn="just">
              <a:buNone/>
            </a:pPr>
            <a:endParaRPr lang="ru-RU" altLang="ru-RU" sz="1800" dirty="0">
              <a:latin typeface="Times New Roman" panose="02020603050405020304" pitchFamily="18" charset="0"/>
              <a:cs typeface="Times New Roman" panose="02020603050405020304" pitchFamily="18" charset="0"/>
            </a:endParaRPr>
          </a:p>
          <a:p>
            <a:pPr marL="46037" indent="0" algn="just">
              <a:buNone/>
            </a:pPr>
            <a:endParaRPr lang="ru-RU" altLang="ru-RU" sz="1800" dirty="0" smtClean="0">
              <a:latin typeface="Times New Roman" panose="02020603050405020304" pitchFamily="18" charset="0"/>
              <a:cs typeface="Times New Roman" panose="02020603050405020304" pitchFamily="18" charset="0"/>
            </a:endParaRPr>
          </a:p>
          <a:p>
            <a:pPr marL="46037" indent="0" algn="just">
              <a:buNone/>
            </a:pPr>
            <a:endParaRPr lang="ru-RU" altLang="ru-RU" sz="1800" dirty="0">
              <a:latin typeface="Times New Roman" panose="02020603050405020304" pitchFamily="18" charset="0"/>
              <a:cs typeface="Times New Roman" panose="02020603050405020304" pitchFamily="18" charset="0"/>
            </a:endParaRPr>
          </a:p>
          <a:p>
            <a:pPr marL="46037" indent="0" algn="just">
              <a:buNone/>
            </a:pPr>
            <a:endParaRPr lang="ru-RU" altLang="ru-RU" sz="1800" dirty="0" smtClean="0">
              <a:latin typeface="Times New Roman" panose="02020603050405020304" pitchFamily="18" charset="0"/>
              <a:cs typeface="Times New Roman" panose="02020603050405020304" pitchFamily="18" charset="0"/>
            </a:endParaRPr>
          </a:p>
          <a:p>
            <a:pPr marL="46037" indent="0" algn="just">
              <a:buNone/>
            </a:pPr>
            <a:endParaRPr lang="ru-RU" altLang="ru-RU" sz="1800" dirty="0">
              <a:latin typeface="Times New Roman" panose="02020603050405020304" pitchFamily="18" charset="0"/>
              <a:cs typeface="Times New Roman" panose="02020603050405020304" pitchFamily="18" charset="0"/>
            </a:endParaRPr>
          </a:p>
          <a:p>
            <a:pPr marL="46037" indent="0" algn="just">
              <a:buNone/>
            </a:pPr>
            <a:endParaRPr lang="ru-RU" altLang="ru-RU" sz="1800" dirty="0" smtClean="0">
              <a:latin typeface="Times New Roman" panose="02020603050405020304" pitchFamily="18" charset="0"/>
              <a:cs typeface="Times New Roman" panose="02020603050405020304" pitchFamily="18" charset="0"/>
            </a:endParaRPr>
          </a:p>
          <a:p>
            <a:pPr marL="46037" indent="0" algn="just">
              <a:buNone/>
            </a:pPr>
            <a:endParaRPr lang="ru-RU" altLang="ru-RU" sz="1800" dirty="0">
              <a:latin typeface="Times New Roman" panose="02020603050405020304" pitchFamily="18" charset="0"/>
              <a:cs typeface="Times New Roman" panose="02020603050405020304" pitchFamily="18" charset="0"/>
            </a:endParaRPr>
          </a:p>
          <a:p>
            <a:pPr marL="46037" indent="0" algn="just">
              <a:buNone/>
            </a:pPr>
            <a:endParaRPr lang="ru-RU" altLang="ru-RU" sz="1800" dirty="0" smtClean="0">
              <a:latin typeface="Times New Roman" panose="02020603050405020304" pitchFamily="18" charset="0"/>
              <a:cs typeface="Times New Roman" panose="02020603050405020304" pitchFamily="18" charset="0"/>
            </a:endParaRPr>
          </a:p>
          <a:p>
            <a:pPr marL="46037" indent="0" algn="ctr">
              <a:buNone/>
            </a:pPr>
            <a:r>
              <a:rPr lang="ru-RU" altLang="ru-RU" sz="1800" dirty="0" smtClean="0">
                <a:latin typeface="Times New Roman" panose="02020603050405020304" pitchFamily="18" charset="0"/>
                <a:cs typeface="Times New Roman" panose="02020603050405020304" pitchFamily="18" charset="0"/>
              </a:rPr>
              <a:t>Схема реновации трубопровода</a:t>
            </a:r>
            <a:endParaRPr lang="ru-RU" altLang="ru-RU" sz="1800" dirty="0">
              <a:latin typeface="Times New Roman" panose="02020603050405020304" pitchFamily="18" charset="0"/>
              <a:cs typeface="Times New Roman" panose="02020603050405020304" pitchFamily="18" charset="0"/>
            </a:endParaRPr>
          </a:p>
          <a:p>
            <a:pPr marL="46037" indent="0" algn="just">
              <a:buNone/>
            </a:pPr>
            <a:endParaRPr lang="ru-RU" altLang="ru-RU" sz="1800" dirty="0" smtClean="0">
              <a:latin typeface="Times New Roman" panose="02020603050405020304" pitchFamily="18" charset="0"/>
              <a:cs typeface="Times New Roman" panose="02020603050405020304" pitchFamily="18" charset="0"/>
            </a:endParaRPr>
          </a:p>
          <a:p>
            <a:pPr marL="46037" indent="0" algn="just">
              <a:buNone/>
            </a:pPr>
            <a:endParaRPr lang="ru-RU" altLang="ru-RU" sz="1800" dirty="0" smtClean="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3527" y="2492896"/>
            <a:ext cx="8769131" cy="320509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Объект 2"/>
          <p:cNvSpPr>
            <a:spLocks noGrp="1"/>
          </p:cNvSpPr>
          <p:nvPr>
            <p:ph sz="quarter" idx="13"/>
          </p:nvPr>
        </p:nvSpPr>
        <p:spPr>
          <a:xfrm>
            <a:off x="24020" y="16737"/>
            <a:ext cx="9119980" cy="6841263"/>
          </a:xfrm>
        </p:spPr>
        <p:txBody>
          <a:bodyPr/>
          <a:lstStyle/>
          <a:p>
            <a:pPr marL="46037" indent="0">
              <a:buNone/>
            </a:pPr>
            <a:r>
              <a:rPr lang="ru-RU" sz="2000" dirty="0" smtClean="0"/>
              <a:t>Данный </a:t>
            </a:r>
            <a:r>
              <a:rPr lang="ru-RU" sz="2000" dirty="0"/>
              <a:t>вид санации, как правило, осуществляется двумя способами: замена существующей трубы на пластиковую ПНД-трубу с системой резьбового соединения либо с помощью разрушителя трубопроводов.</a:t>
            </a:r>
          </a:p>
          <a:p>
            <a:pPr marL="46037" indent="0">
              <a:buNone/>
            </a:pPr>
            <a:r>
              <a:rPr lang="ru-RU" sz="2000" dirty="0"/>
              <a:t>При проведении реновации происходит комплексная замена старого трубопровода путем его </a:t>
            </a:r>
            <a:r>
              <a:rPr lang="ru-RU" sz="2000" dirty="0" err="1"/>
              <a:t>взламывания</a:t>
            </a:r>
            <a:r>
              <a:rPr lang="ru-RU" sz="2000" dirty="0"/>
              <a:t> статическим методом. Разрезание участка трубопровода, где была обнаружена неполадка, осуществляют роликовыми ножами, а специальный расширитель увеличивает тоннель в диаметре, после чего протягивается новый участок</a:t>
            </a:r>
            <a:r>
              <a:rPr lang="ru-RU" sz="2000" dirty="0" smtClean="0"/>
              <a:t>.</a:t>
            </a:r>
          </a:p>
          <a:p>
            <a:pPr marL="46037" indent="0">
              <a:buNone/>
            </a:pPr>
            <a:endParaRPr lang="ru-RU" sz="2000" dirty="0"/>
          </a:p>
          <a:p>
            <a:pPr marL="46037" indent="0">
              <a:buNone/>
            </a:pPr>
            <a:r>
              <a:rPr lang="ru-RU" sz="2000" dirty="0"/>
              <a:t>К преимуществам санации относится:</a:t>
            </a:r>
          </a:p>
          <a:p>
            <a:r>
              <a:rPr lang="ru-RU" sz="2000" dirty="0"/>
              <a:t>возможность использования существующей сети коммуникации;</a:t>
            </a:r>
          </a:p>
          <a:p>
            <a:r>
              <a:rPr lang="ru-RU" sz="2000" dirty="0"/>
              <a:t>минимальный риск повреждения соседних трубопроводов;</a:t>
            </a:r>
          </a:p>
          <a:p>
            <a:r>
              <a:rPr lang="ru-RU" sz="2000" dirty="0"/>
              <a:t>возможность увеличения или уменьшения диаметра трубопровода;</a:t>
            </a:r>
          </a:p>
          <a:p>
            <a:r>
              <a:rPr lang="ru-RU" sz="2000" dirty="0"/>
              <a:t>уменьшение расходов на выполнение земляных и восстановительных работ.</a:t>
            </a:r>
          </a:p>
          <a:p>
            <a:pPr marL="46037" indent="0">
              <a:buNone/>
            </a:pPr>
            <a:endParaRPr lang="ru-RU" sz="2000" dirty="0" smtClean="0"/>
          </a:p>
          <a:p>
            <a:pPr marL="46037" indent="0">
              <a:buNone/>
            </a:pPr>
            <a:r>
              <a:rPr lang="ru-RU" sz="2000" dirty="0" smtClean="0"/>
              <a:t>Как </a:t>
            </a:r>
            <a:r>
              <a:rPr lang="ru-RU" sz="2000" dirty="0"/>
              <a:t>вывод: Выбор того или другого метода санации канализационных и водопроводных сетей зависит в первую очередь от вида их неисправностей.</a:t>
            </a:r>
          </a:p>
          <a:p>
            <a:endParaRPr lang="ru-RU" altLang="ru-RU" sz="20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lstStyle/>
          <a:p>
            <a:pPr marL="46037" indent="0" algn="ctr">
              <a:buNone/>
            </a:pPr>
            <a:r>
              <a:rPr lang="ru-RU" b="1" cap="all" dirty="0" smtClean="0"/>
              <a:t>ПРОКЛАДКА </a:t>
            </a:r>
            <a:r>
              <a:rPr lang="ru-RU" b="1" cap="all" dirty="0"/>
              <a:t>ТРУБОПРОВОДА МЕТОДОМ </a:t>
            </a:r>
            <a:r>
              <a:rPr lang="ru-RU" b="1" cap="all" dirty="0" smtClean="0"/>
              <a:t>ПРОКОЛА</a:t>
            </a:r>
          </a:p>
          <a:p>
            <a:pPr marL="46037" indent="0">
              <a:buNone/>
            </a:pPr>
            <a:r>
              <a:rPr lang="ru-RU" sz="1800" dirty="0"/>
              <a:t>Прокол - это такой метод бестраншейной прокладки труб, который зачастую применяется для монтирования трубопроводов в глинистом и суглинистом грунтах. Трубы, имеющие диаметр не более 600 мм, могут прокладываться таким методом на длину до 60 м. При этом методе бестраншейной прокладки труб грунт не вырабатывается, а уплотняется вокруг трубы в радиальном направлении. Для прокола необходимо весьма значительное усилие (от 150 до 3000 кН), которое создают с помощью лебедок, тракторов и бульдозеров, а чаще всего используют гидравлические </a:t>
            </a:r>
            <a:r>
              <a:rPr lang="ru-RU" sz="1800" dirty="0" smtClean="0"/>
              <a:t>домкраты.</a:t>
            </a:r>
          </a:p>
          <a:p>
            <a:pPr marL="46037" indent="0">
              <a:buNone/>
            </a:pPr>
            <a:endParaRPr lang="ru-RU" sz="1800" i="1" dirty="0" smtClean="0"/>
          </a:p>
          <a:p>
            <a:pPr marL="46037" indent="0">
              <a:buNone/>
            </a:pPr>
            <a:endParaRPr lang="ru-RU" sz="1800" i="1" dirty="0"/>
          </a:p>
          <a:p>
            <a:pPr marL="46037" indent="0">
              <a:buNone/>
            </a:pPr>
            <a:endParaRPr lang="ru-RU" sz="1800" i="1" dirty="0" smtClean="0"/>
          </a:p>
          <a:p>
            <a:pPr marL="46037" indent="0">
              <a:buNone/>
            </a:pPr>
            <a:endParaRPr lang="ru-RU" sz="1800" i="1" dirty="0"/>
          </a:p>
          <a:p>
            <a:pPr marL="46037" indent="0">
              <a:buNone/>
            </a:pPr>
            <a:endParaRPr lang="ru-RU" sz="1800" i="1" dirty="0" smtClean="0"/>
          </a:p>
          <a:p>
            <a:pPr marL="46037" indent="0">
              <a:buNone/>
            </a:pPr>
            <a:endParaRPr lang="ru-RU" sz="1800" i="1" dirty="0"/>
          </a:p>
          <a:p>
            <a:pPr marL="46037" indent="0">
              <a:buNone/>
            </a:pPr>
            <a:endParaRPr lang="ru-RU" sz="1800" i="1" dirty="0" smtClean="0"/>
          </a:p>
          <a:p>
            <a:pPr marL="46037" indent="0">
              <a:buNone/>
            </a:pPr>
            <a:endParaRPr lang="ru-RU" sz="1800" i="1" dirty="0"/>
          </a:p>
          <a:p>
            <a:pPr marL="46037" indent="0">
              <a:buNone/>
            </a:pPr>
            <a:endParaRPr lang="ru-RU" sz="1800" i="1" dirty="0" smtClean="0"/>
          </a:p>
          <a:p>
            <a:pPr marL="46037" indent="0">
              <a:buNone/>
            </a:pPr>
            <a:r>
              <a:rPr lang="ru-RU" sz="1800" i="1" dirty="0" smtClean="0"/>
              <a:t>Прокладка </a:t>
            </a:r>
            <a:r>
              <a:rPr lang="ru-RU" sz="1800" i="1" dirty="0"/>
              <a:t>трубопровода методом прокола.</a:t>
            </a:r>
            <a:endParaRPr lang="ru-RU" sz="18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780928"/>
            <a:ext cx="8890284" cy="3004916"/>
          </a:xfrm>
          <a:prstGeom prst="rect">
            <a:avLst/>
          </a:prstGeom>
        </p:spPr>
      </p:pic>
    </p:spTree>
    <p:extLst>
      <p:ext uri="{BB962C8B-B14F-4D97-AF65-F5344CB8AC3E}">
        <p14:creationId xmlns:p14="http://schemas.microsoft.com/office/powerpoint/2010/main" xmlns="" val="3877320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lstStyle/>
          <a:p>
            <a:pPr algn="just"/>
            <a:r>
              <a:rPr lang="ru-RU" sz="2000" b="1" dirty="0">
                <a:latin typeface="Times New Roman" panose="02020603050405020304" pitchFamily="18" charset="0"/>
                <a:cs typeface="Times New Roman" panose="02020603050405020304" pitchFamily="18" charset="0"/>
              </a:rPr>
              <a:t>Для того чтобы уменьшить сопротивления грунта, а также силы бокового трения, на окончание трубы закрепляется конусный наконечник с диаметром основания на 20 мм больше, чем наружный диаметр прокладываемой трубы. При небольшом диаметре трубы конусный наконечник не устанавливается, а грунт прокалывается трубой (с созданием уплотняющего ядра). В таком случае точность выполнения прокола будет выше, чем с применением конусного наконечника, исходя из того, что, когда коническая поверхность встречается с какими-либо препятствиями в грунте (булыжники, валуны и т. п.), наконечник немного сдвигается от оси прокола и в дальнейшем прокол делается по дуге.</a:t>
            </a:r>
          </a:p>
          <a:p>
            <a:pPr algn="just"/>
            <a:r>
              <a:rPr lang="ru-RU" sz="2000" b="1" dirty="0">
                <a:latin typeface="Times New Roman" panose="02020603050405020304" pitchFamily="18" charset="0"/>
                <a:cs typeface="Times New Roman" panose="02020603050405020304" pitchFamily="18" charset="0"/>
              </a:rPr>
              <a:t>Прокол выполняется со скоростью 4 - 6 м/ч. Для того чтобы увеличить скорость прокола, применяется </a:t>
            </a:r>
            <a:r>
              <a:rPr lang="ru-RU" sz="2000" b="1" dirty="0" err="1">
                <a:latin typeface="Times New Roman" panose="02020603050405020304" pitchFamily="18" charset="0"/>
                <a:cs typeface="Times New Roman" panose="02020603050405020304" pitchFamily="18" charset="0"/>
              </a:rPr>
              <a:t>вибропрокол</a:t>
            </a:r>
            <a:r>
              <a:rPr lang="ru-RU" sz="2000" b="1" dirty="0">
                <a:latin typeface="Times New Roman" panose="02020603050405020304" pitchFamily="18" charset="0"/>
                <a:cs typeface="Times New Roman" panose="02020603050405020304" pitchFamily="18" charset="0"/>
              </a:rPr>
              <a:t>. При таком способе прокола статические усилия домкратов сочетаются с </a:t>
            </a:r>
            <a:r>
              <a:rPr lang="ru-RU" sz="2000" b="1" dirty="0" err="1">
                <a:latin typeface="Times New Roman" panose="02020603050405020304" pitchFamily="18" charset="0"/>
                <a:cs typeface="Times New Roman" panose="02020603050405020304" pitchFamily="18" charset="0"/>
              </a:rPr>
              <a:t>виброимпульсами</a:t>
            </a:r>
            <a:r>
              <a:rPr lang="ru-RU" sz="2000" b="1" dirty="0">
                <a:latin typeface="Times New Roman" panose="02020603050405020304" pitchFamily="18" charset="0"/>
                <a:cs typeface="Times New Roman" panose="02020603050405020304" pitchFamily="18" charset="0"/>
              </a:rPr>
              <a:t>, это позволяет увеличить скорость до 20 - 40 м/ч.</a:t>
            </a:r>
          </a:p>
          <a:p>
            <a:pPr algn="just"/>
            <a:r>
              <a:rPr lang="ru-RU" sz="1800" b="1" dirty="0"/>
              <a:t>Существует еще одна разновидность прокола - </a:t>
            </a:r>
            <a:r>
              <a:rPr lang="ru-RU" sz="1800" b="1" dirty="0" err="1"/>
              <a:t>гидропрокол</a:t>
            </a:r>
            <a:r>
              <a:rPr lang="ru-RU" sz="1800" b="1" dirty="0"/>
              <a:t>, он применяется в легкоразмываемом грунте. Процесс </a:t>
            </a:r>
            <a:r>
              <a:rPr lang="ru-RU" sz="1800" b="1" dirty="0" err="1"/>
              <a:t>гидропрокола</a:t>
            </a:r>
            <a:r>
              <a:rPr lang="ru-RU" sz="1800" b="1" dirty="0"/>
              <a:t> заключается в том, что грунт, находящийся перед трубой, размывается с помощью специальной насадки и в образующуюся впадину продвигается труба. Существенными недостатками этой разновидности прокола является то, что возможно отклонения от оси прокладки и необходимы дополнительные расходы на организацию отвода пульпы</a:t>
            </a:r>
            <a:r>
              <a:rPr lang="ru-RU" sz="2000" dirty="0"/>
              <a:t>.</a:t>
            </a:r>
          </a:p>
        </p:txBody>
      </p:sp>
    </p:spTree>
    <p:extLst>
      <p:ext uri="{BB962C8B-B14F-4D97-AF65-F5344CB8AC3E}">
        <p14:creationId xmlns:p14="http://schemas.microsoft.com/office/powerpoint/2010/main" xmlns="" val="3870254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numCol="2"/>
          <a:lstStyle/>
          <a:p>
            <a:pPr marL="46037" indent="0" algn="ctr">
              <a:buNone/>
            </a:pPr>
            <a:r>
              <a:rPr lang="ru-RU" sz="2000" b="1" i="1" dirty="0">
                <a:latin typeface="Times New Roman" panose="02020603050405020304" pitchFamily="18" charset="0"/>
                <a:cs typeface="Times New Roman" panose="02020603050405020304" pitchFamily="18" charset="0"/>
              </a:rPr>
              <a:t>Последовательность выполнения прокола</a:t>
            </a:r>
          </a:p>
          <a:p>
            <a:r>
              <a:rPr lang="ru-RU" sz="2000" dirty="0">
                <a:latin typeface="Times New Roman" panose="02020603050405020304" pitchFamily="18" charset="0"/>
                <a:cs typeface="Times New Roman" panose="02020603050405020304" pitchFamily="18" charset="0"/>
              </a:rPr>
              <a:t>На определенном удалении от препятствия выкапывается котлован, в котором сооружается опорная конструкция, устанавливаются гидравлические домкраты. На поверхности этого котлована монтируется насос высокого давления для дальнейшего подключения домкратов. В технической характеристике домкрата, помимо величины усилия, которое он может создать, указывается величина хода его штоков или расстояние, на которое способна передвигаться нажимная плита, возвращаясь в начальное положение.</a:t>
            </a:r>
          </a:p>
          <a:p>
            <a:r>
              <a:rPr lang="ru-RU" sz="2000" b="1" dirty="0" smtClean="0"/>
              <a:t>Схема </a:t>
            </a:r>
            <a:r>
              <a:rPr lang="ru-RU" sz="2000" b="1" dirty="0"/>
              <a:t>бестраншейной прокладки труб методом прокола.</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30354" y="-12220"/>
            <a:ext cx="3506153" cy="6858000"/>
          </a:xfrm>
          <a:prstGeom prst="rect">
            <a:avLst/>
          </a:prstGeom>
        </p:spPr>
      </p:pic>
    </p:spTree>
    <p:extLst>
      <p:ext uri="{BB962C8B-B14F-4D97-AF65-F5344CB8AC3E}">
        <p14:creationId xmlns:p14="http://schemas.microsoft.com/office/powerpoint/2010/main" xmlns="" val="995322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lstStyle/>
          <a:p>
            <a:r>
              <a:rPr lang="ru-RU" sz="1800" dirty="0"/>
              <a:t>В котлован со смонтированными домкратами опускается протягиваемая труба с наконечником, имеющая специальное приспособление (предназначенное для передачи усилия от плиты домкрата на протягиваемую трубу), называющееся шомполом. Этот шомпол изготавливается из трубы, диаметр которой может быть больше или меньше диаметра протягиваемого трубопровода. В первом варианте шомпол надевается на трубу, во втором - вставляется внутрь трубы. Шомпол имеет диаметрально просверленные отверстия, расстояние между ними равняется ходу штоков домкрата. Первое звено протягиваемой с шомполом трубы имеет длину 6 - 7 м.</a:t>
            </a:r>
          </a:p>
          <a:p>
            <a:r>
              <a:rPr lang="ru-RU" sz="1800" dirty="0"/>
              <a:t>Дабы выполнить первый цикл прокола, к нажимной плите домкратов закрепляется только шомпол, а окончание протягиваемой трубы остается свободным. Когда труба вдавливается, наконечник защемляется грунтом, с помощью нажимной плиты домкратов, при ее возвращении в изначальное положение, вытаскивается шомпол. Результатом данного процесса будет то, что за свободным концом трубы, на расстоянии одного хода штока домкрата от нажимной плиты, образуется первое отверстие. В отверстия шомпола монтируется стальной стержень, который имеет диаметр 50 мм, и цикл повторяется.</a:t>
            </a:r>
          </a:p>
          <a:p>
            <a:r>
              <a:rPr lang="ru-RU" sz="1800" dirty="0"/>
              <a:t>Существуют установки, которые имеют подвижный упор, он подтягивает домкрат при обратном ходе штоков. В данном случае не требуется шомпол. Домкрат с подвижным упором и нажимной плитой перемещаются вслед за протягиваемой трубой до полного ее погружения в грунт, после чего возвращаются в изначальное положение. К свободному окончанию трубы приваривается очередное звено, и циклы повторяются.</a:t>
            </a:r>
          </a:p>
          <a:p>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9313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lstStyle/>
          <a:p>
            <a:pPr marL="46037" indent="0" algn="ctr">
              <a:buNone/>
            </a:pPr>
            <a:r>
              <a:rPr lang="ru-RU" b="1" cap="all" dirty="0"/>
              <a:t>ПРОКЛАДКА ТРУБОПРОВОДА </a:t>
            </a:r>
            <a:r>
              <a:rPr lang="ru-RU" b="1" cap="all" dirty="0" smtClean="0"/>
              <a:t>МЕТОДОМ ПРОДАВЛИВАНИЯ</a:t>
            </a:r>
          </a:p>
          <a:p>
            <a:pPr marL="46037" indent="0">
              <a:buNone/>
            </a:pPr>
            <a:r>
              <a:rPr lang="ru-RU" sz="1800" dirty="0"/>
              <a:t>Продавливание - еще один метод бестраншейной прокладки труб, который применяется для укладки изделий из стали, имеющих диаметр не более 2000 мм. Этот метод очень схож на прокол, за исключением лишь того, что вдавливание трубы в грунт выполняется открытым концом, после этого земля, которая вдавилась внутрь трубы, убирается или вручную, или механическим способом.</a:t>
            </a:r>
            <a:endParaRPr lang="ru-RU" sz="18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2957" y="2136335"/>
            <a:ext cx="8874988" cy="4176465"/>
          </a:xfrm>
          <a:prstGeom prst="rect">
            <a:avLst/>
          </a:prstGeom>
        </p:spPr>
      </p:pic>
    </p:spTree>
    <p:extLst>
      <p:ext uri="{BB962C8B-B14F-4D97-AF65-F5344CB8AC3E}">
        <p14:creationId xmlns:p14="http://schemas.microsoft.com/office/powerpoint/2010/main" xmlns="" val="31744166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lstStyle/>
          <a:p>
            <a:r>
              <a:rPr lang="ru-RU" sz="1600" b="1" dirty="0">
                <a:latin typeface="Times New Roman" panose="02020603050405020304" pitchFamily="18" charset="0"/>
                <a:cs typeface="Times New Roman" panose="02020603050405020304" pitchFamily="18" charset="0"/>
              </a:rPr>
              <a:t>При продавливании, для того чтобы создать нажимное усилие, применяются гидравлические домкраты, которые располагаются симметрично по всей окружности трубы. Этот способ прокладки труб эффективен для разных грунтов I - IV групп, с диаметром продавливаемого трубопровода от 600 до 1720 мм и длиной прокладки не более 100 м.</a:t>
            </a:r>
          </a:p>
          <a:p>
            <a:r>
              <a:rPr lang="ru-RU" sz="1600" b="1" dirty="0">
                <a:latin typeface="Times New Roman" panose="02020603050405020304" pitchFamily="18" charset="0"/>
                <a:cs typeface="Times New Roman" panose="02020603050405020304" pitchFamily="18" charset="0"/>
              </a:rPr>
              <a:t>Продавливание выполняется в следующей последовательности. Заранее вырытый котлован оборудуют прочной упорной стеной и монтируют в него гидравлические домкраты. На направляющую раму опускается первое звено прокладываемой трубы, после чего его стыкуют с плитой домкратов, при этом оставляется конец трубы свободным.</a:t>
            </a:r>
          </a:p>
          <a:p>
            <a:r>
              <a:rPr lang="ru-RU" sz="1600" b="1" dirty="0">
                <a:latin typeface="Times New Roman" panose="02020603050405020304" pitchFamily="18" charset="0"/>
                <a:cs typeface="Times New Roman" panose="02020603050405020304" pitchFamily="18" charset="0"/>
              </a:rPr>
              <a:t>При воздействии домкратов на трубу она открытым концом входит в грунт. Таким образом внутри трубы создается грунтовая пробка. После возвращения нажимной плиты домкрата в исходное положение, между окончанием трубы и нажимной плитой образуется зазор, с размером хода штоков домкрата. На начальном этапе находящийся внутри трубы грунт удаляется лопатой, которая имеет длинную рукоять, в последующем - лопатой с короткой рукоятью и пневматическим ударным приспособлением.</a:t>
            </a:r>
          </a:p>
          <a:p>
            <a:r>
              <a:rPr lang="ru-RU" sz="1600" b="1" dirty="0">
                <a:latin typeface="Times New Roman" panose="02020603050405020304" pitchFamily="18" charset="0"/>
                <a:cs typeface="Times New Roman" panose="02020603050405020304" pitchFamily="18" charset="0"/>
              </a:rPr>
              <a:t>После удаления и разработки из трубы грунта в зазор между краем продавливаемой трубы и нажимной плитой домкратов монтируется первый нажимной патрубок, его длина равняется шагу штоков домкратов. Этих нажимных патрубков всего три. Второй вдвое длиннее первого, а третий втрое. На тот момент, когда между концом трубы и нажимной плитой домкратов получится зазор длиной, равной четырем шагам штоков, устанавливается первый и третий патрубки. При величине зазора в пять шагов штока - второй и третий патрубки. Больше двух нажимных патрубков монтирование запрещается.</a:t>
            </a:r>
          </a:p>
          <a:p>
            <a:r>
              <a:rPr lang="ru-RU" sz="1600" b="1" dirty="0">
                <a:latin typeface="Times New Roman" panose="02020603050405020304" pitchFamily="18" charset="0"/>
                <a:cs typeface="Times New Roman" panose="02020603050405020304" pitchFamily="18" charset="0"/>
              </a:rPr>
              <a:t>При полном погружении в грунт, удалении и разработке грунта из одного звена трубы в котлован подается и монтируется к свободному ее концу очередное звено и циклы повторяются.</a:t>
            </a:r>
          </a:p>
          <a:p>
            <a:endParaRPr lang="ru-RU"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486990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numCol="2"/>
          <a:lstStyle/>
          <a:p>
            <a:pPr marL="46037" indent="0" algn="ctr">
              <a:buNone/>
            </a:pPr>
            <a:r>
              <a:rPr lang="ru-RU" b="1" cap="all" dirty="0"/>
              <a:t>БЕСТРАНШЕЙНОЕ ПРОКЛАДЫВАНИЕ ТРУБОПРОВОДОВ С ПРИМЕНЕНИЕМ СПЕЦИАЛЬНЫХ БУРОВЫХ </a:t>
            </a:r>
            <a:r>
              <a:rPr lang="ru-RU" b="1" cap="all" dirty="0" smtClean="0"/>
              <a:t>УСТАНОВОК</a:t>
            </a:r>
          </a:p>
          <a:p>
            <a:pPr marL="46037" indent="0">
              <a:buNone/>
            </a:pPr>
            <a:r>
              <a:rPr lang="ru-RU" sz="2000" dirty="0"/>
              <a:t>Метод ГНБ (горизонтально-направленное бурение) заключается в бестраншейном прокладывании подземной коммуникации с применением специальных буровых установок. Прокладка трубопровода методом ГНБ включает в себя три этапа</a:t>
            </a:r>
            <a:r>
              <a:rPr lang="ru-RU" sz="2000" dirty="0" smtClean="0"/>
              <a:t>:</a:t>
            </a:r>
          </a:p>
          <a:p>
            <a:pPr marL="46037" indent="0">
              <a:buNone/>
            </a:pPr>
            <a:endParaRPr lang="ru-RU" sz="2000" i="1" dirty="0" smtClean="0"/>
          </a:p>
          <a:p>
            <a:pPr marL="46037" indent="0">
              <a:buNone/>
            </a:pPr>
            <a:endParaRPr lang="ru-RU" sz="2000" i="1" dirty="0"/>
          </a:p>
          <a:p>
            <a:pPr marL="46037" indent="0">
              <a:buNone/>
            </a:pPr>
            <a:endParaRPr lang="ru-RU" sz="2000" b="1" i="1" dirty="0" smtClean="0"/>
          </a:p>
          <a:p>
            <a:pPr marL="46037" indent="0">
              <a:buNone/>
            </a:pPr>
            <a:r>
              <a:rPr lang="ru-RU" sz="2000" b="1" i="1" dirty="0" smtClean="0"/>
              <a:t>Схема </a:t>
            </a:r>
            <a:r>
              <a:rPr lang="ru-RU" sz="2000" b="1" i="1" dirty="0"/>
              <a:t>бестраншейной прокладки </a:t>
            </a:r>
            <a:endParaRPr lang="ru-RU" sz="2000" b="1" i="1" dirty="0" smtClean="0"/>
          </a:p>
          <a:p>
            <a:pPr marL="46037" indent="0">
              <a:buNone/>
            </a:pPr>
            <a:r>
              <a:rPr lang="ru-RU" sz="2000" b="1" i="1" dirty="0" smtClean="0"/>
              <a:t>трубопроводов </a:t>
            </a:r>
            <a:r>
              <a:rPr lang="ru-RU" sz="2000" b="1" i="1" dirty="0"/>
              <a:t>с </a:t>
            </a:r>
            <a:r>
              <a:rPr lang="ru-RU" sz="2000" b="1" i="1" dirty="0" smtClean="0"/>
              <a:t>помощью</a:t>
            </a:r>
          </a:p>
          <a:p>
            <a:pPr marL="46037" indent="0">
              <a:buNone/>
            </a:pPr>
            <a:r>
              <a:rPr lang="ru-RU" sz="2000" b="1" i="1" dirty="0" smtClean="0"/>
              <a:t> </a:t>
            </a:r>
            <a:r>
              <a:rPr lang="ru-RU" sz="2000" b="1" i="1" dirty="0"/>
              <a:t>буровых установок</a:t>
            </a:r>
            <a:endParaRPr lang="ru-RU" sz="2000" b="1"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179362" y="0"/>
            <a:ext cx="4935682" cy="6858000"/>
          </a:xfrm>
          <a:prstGeom prst="rect">
            <a:avLst/>
          </a:prstGeom>
        </p:spPr>
      </p:pic>
    </p:spTree>
    <p:extLst>
      <p:ext uri="{BB962C8B-B14F-4D97-AF65-F5344CB8AC3E}">
        <p14:creationId xmlns:p14="http://schemas.microsoft.com/office/powerpoint/2010/main" xmlns="" val="10197726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lstStyle/>
          <a:p>
            <a:pPr algn="just"/>
            <a:r>
              <a:rPr lang="ru-RU" sz="1600" b="1" dirty="0">
                <a:latin typeface="Times New Roman" panose="02020603050405020304" pitchFamily="18" charset="0"/>
                <a:cs typeface="Times New Roman" panose="02020603050405020304" pitchFamily="18" charset="0"/>
              </a:rPr>
              <a:t>1. Прокладка скважин.</a:t>
            </a:r>
          </a:p>
          <a:p>
            <a:pPr algn="just"/>
            <a:r>
              <a:rPr lang="ru-RU" sz="1600" b="1" dirty="0">
                <a:latin typeface="Times New Roman" panose="02020603050405020304" pitchFamily="18" charset="0"/>
                <a:cs typeface="Times New Roman" panose="02020603050405020304" pitchFamily="18" charset="0"/>
              </a:rPr>
              <a:t>Для бурения пилотной скважины применяется буровая головка, которая изготовлена из твердосплавных сменных пластин. Буровая головка соединяется с гибкой штангой, позволяющей ей выполнять движения по заданной траектории и огибать на своем пути всевозможные препятствия. Для охлаждения головки с помощью бурового раствора и разжижения измельченной породы с последующим выводом ее на поверхность в ней предусмотрены специальные отверстия. Для контроля траектории бурения головки существует навигационный блок, который расположен в ее полости. С помощью него на пульт управления передается местоположение, азимут и уклон буровой головки. Это позволяет с высокой точностью выполнить прокладку скважины, обойти всевозможные преграды на ее пути.</a:t>
            </a:r>
          </a:p>
          <a:p>
            <a:pPr algn="just"/>
            <a:r>
              <a:rPr lang="ru-RU" sz="1600" b="1" dirty="0">
                <a:latin typeface="Times New Roman" panose="02020603050405020304" pitchFamily="18" charset="0"/>
                <a:cs typeface="Times New Roman" panose="02020603050405020304" pitchFamily="18" charset="0"/>
              </a:rPr>
              <a:t>2. Расширение скважин.</a:t>
            </a:r>
          </a:p>
          <a:p>
            <a:pPr algn="just"/>
            <a:r>
              <a:rPr lang="ru-RU" sz="1600" b="1" dirty="0">
                <a:latin typeface="Times New Roman" panose="02020603050405020304" pitchFamily="18" charset="0"/>
                <a:cs typeface="Times New Roman" panose="02020603050405020304" pitchFamily="18" charset="0"/>
              </a:rPr>
              <a:t>После того как бурение пилотной скважины закончено, головка отсоединяется от штанги и вместо нее устанавливается специальный расширитель. Этот расширитель вытягивается от места выхода головки до буровой машины. Таким образом происходит расширение скважины до необходимого диаметра. При необходимости создания большого диаметра трубопровода, расширение, как правило, проводится в несколько этапов. Это позволяет снизить на оборудование нагрузку. Также необходимо учитывать, что диаметр скважины на 30% должен быть больше диаметра трубы.</a:t>
            </a:r>
          </a:p>
          <a:p>
            <a:pPr algn="just"/>
            <a:r>
              <a:rPr lang="ru-RU" sz="1600" b="1" dirty="0">
                <a:latin typeface="Times New Roman" panose="02020603050405020304" pitchFamily="18" charset="0"/>
                <a:cs typeface="Times New Roman" panose="02020603050405020304" pitchFamily="18" charset="0"/>
              </a:rPr>
              <a:t>3. Протягивание труб.</a:t>
            </a:r>
          </a:p>
          <a:p>
            <a:pPr algn="just"/>
            <a:r>
              <a:rPr lang="ru-RU" sz="1600" b="1" dirty="0">
                <a:latin typeface="Times New Roman" panose="02020603050405020304" pitchFamily="18" charset="0"/>
                <a:cs typeface="Times New Roman" panose="02020603050405020304" pitchFamily="18" charset="0"/>
              </a:rPr>
              <a:t>Для протягивания трубы необходимо плеть трубопровода закрепить к штанге с помощью расширителя и специального шарнира. После этого машина ГНБ затягивает трубопровод в скважину. Для защиты трубы от механического повреждения и уменьшения трения в процессе затягивания используется буровой раствор.</a:t>
            </a:r>
          </a:p>
          <a:p>
            <a:pPr algn="just"/>
            <a:endParaRPr lang="ru-RU"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460827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611560" y="1412775"/>
            <a:ext cx="8136904" cy="4521889"/>
          </a:xfrm>
        </p:spPr>
        <p:txBody>
          <a:bodyPr>
            <a:normAutofit lnSpcReduction="10000"/>
          </a:bodyPr>
          <a:lstStyle/>
          <a:p>
            <a:pPr algn="just"/>
            <a:r>
              <a:rPr lang="ru-RU" dirty="0" smtClean="0"/>
              <a:t>Полиэтиленовые трубопроводы в Казахстане завоевывают всё большую популярность, так как существенно снижают стоимость прокладки инженерных коммуникаций.</a:t>
            </a:r>
          </a:p>
          <a:p>
            <a:pPr algn="just"/>
            <a:r>
              <a:rPr lang="ru-RU" dirty="0" smtClean="0"/>
              <a:t> В настоящее время в РК функционируют  несколько предприятий производителей труб и сортамент предлагаемой продукции очень широк. В будущем предполагается увеличение объемов производства за счет перехода на отечественное сырье.</a:t>
            </a:r>
          </a:p>
          <a:p>
            <a:pPr algn="just"/>
            <a:r>
              <a:rPr lang="ru-RU" dirty="0" smtClean="0"/>
              <a:t>Но технология работы с этим материалов не отработана, нет соответствующей нормативной базы, нет типовых технологических карт. И как следствие возникают затруднения как с проектированием так и со строительством подобных объектов.</a:t>
            </a:r>
          </a:p>
          <a:p>
            <a:endParaRPr lang="ru-RU" dirty="0"/>
          </a:p>
        </p:txBody>
      </p:sp>
      <p:sp>
        <p:nvSpPr>
          <p:cNvPr id="3" name="Заголовок 2"/>
          <p:cNvSpPr>
            <a:spLocks noGrp="1"/>
          </p:cNvSpPr>
          <p:nvPr>
            <p:ph type="ctrTitle"/>
          </p:nvPr>
        </p:nvSpPr>
        <p:spPr>
          <a:xfrm>
            <a:off x="1331640" y="332656"/>
            <a:ext cx="7175351" cy="936103"/>
          </a:xfrm>
        </p:spPr>
        <p:txBody>
          <a:bodyPr/>
          <a:lstStyle/>
          <a:p>
            <a:r>
              <a:rPr lang="ru-RU" sz="2400" dirty="0" smtClean="0"/>
              <a:t>Новая технология прокладки полиэтиленовых трубопроводов</a:t>
            </a:r>
            <a:endParaRPr lang="ru-RU"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76672"/>
            <a:ext cx="6511925" cy="1143000"/>
          </a:xfrm>
        </p:spPr>
        <p:txBody>
          <a:bodyPr/>
          <a:lstStyle/>
          <a:p>
            <a:pPr marL="4763" indent="12700"/>
            <a:r>
              <a:rPr lang="ru-RU" sz="2000" dirty="0" smtClean="0"/>
              <a:t>Анализ существующих методов возведения трубопроводов на слабых грунтах</a:t>
            </a:r>
            <a:endParaRPr lang="ru-RU" sz="2000" dirty="0"/>
          </a:p>
        </p:txBody>
      </p:sp>
      <p:sp>
        <p:nvSpPr>
          <p:cNvPr id="3" name="Содержимое 2"/>
          <p:cNvSpPr>
            <a:spLocks noGrp="1"/>
          </p:cNvSpPr>
          <p:nvPr>
            <p:ph sz="quarter" idx="13"/>
          </p:nvPr>
        </p:nvSpPr>
        <p:spPr>
          <a:xfrm>
            <a:off x="1547664" y="1196752"/>
            <a:ext cx="6400800" cy="4929728"/>
          </a:xfrm>
        </p:spPr>
        <p:txBody>
          <a:bodyPr/>
          <a:lstStyle/>
          <a:p>
            <a:pPr marL="4763" indent="12700" algn="just">
              <a:buNone/>
            </a:pPr>
            <a:r>
              <a:rPr lang="ru-RU" sz="2000" dirty="0" smtClean="0"/>
              <a:t>В настоящее время применяются множество технологий позволяющих проводить  прокладку трубопроводов в самых различных по степени сложности условиях:</a:t>
            </a:r>
          </a:p>
          <a:p>
            <a:pPr algn="just"/>
            <a:r>
              <a:rPr lang="ru-RU" sz="2000" dirty="0" smtClean="0"/>
              <a:t> Открытым способом, с различными видами крепления стенок траншей, и с применением различных видов водопонижения – открытого, </a:t>
            </a:r>
            <a:r>
              <a:rPr lang="ru-RU" sz="2000" dirty="0" err="1" smtClean="0"/>
              <a:t>иглофильтрового</a:t>
            </a:r>
            <a:r>
              <a:rPr lang="ru-RU" sz="2000" dirty="0" smtClean="0"/>
              <a:t>, устройство дренажной канавы.</a:t>
            </a:r>
          </a:p>
          <a:p>
            <a:pPr algn="just"/>
            <a:r>
              <a:rPr lang="ru-RU" sz="2000" dirty="0" smtClean="0"/>
              <a:t>Закрытым способом – прокол, продавливание, бурошнековое бурение, горизонтально направленное бурение. Так же используют закрепление слабых грунтов и плужную прокладку.</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3" y="1556792"/>
            <a:ext cx="7406208" cy="4608512"/>
          </a:xfrm>
        </p:spPr>
        <p:txBody>
          <a:bodyPr/>
          <a:lstStyle/>
          <a:p>
            <a:pPr marL="365760" indent="-283464" algn="l" fontAlgn="auto">
              <a:spcAft>
                <a:spcPts val="0"/>
              </a:spcAft>
              <a:defRPr/>
            </a:pPr>
            <a:r>
              <a:rPr lang="ru-RU" sz="1800" dirty="0" smtClean="0">
                <a:solidFill>
                  <a:schemeClr val="tx1"/>
                </a:solidFill>
              </a:rPr>
              <a:t>коррозионная стойкость;</a:t>
            </a:r>
            <a:br>
              <a:rPr lang="ru-RU" sz="1800" dirty="0" smtClean="0">
                <a:solidFill>
                  <a:schemeClr val="tx1"/>
                </a:solidFill>
              </a:rPr>
            </a:br>
            <a:r>
              <a:rPr lang="ru-RU" sz="1800" dirty="0" smtClean="0">
                <a:solidFill>
                  <a:schemeClr val="tx1"/>
                </a:solidFill>
              </a:rPr>
              <a:t>срок службы не менее 50 лет;</a:t>
            </a:r>
            <a:br>
              <a:rPr lang="ru-RU" sz="1800" dirty="0" smtClean="0">
                <a:solidFill>
                  <a:schemeClr val="tx1"/>
                </a:solidFill>
              </a:rPr>
            </a:br>
            <a:r>
              <a:rPr lang="ru-RU" sz="1800" dirty="0" smtClean="0">
                <a:solidFill>
                  <a:schemeClr val="tx1"/>
                </a:solidFill>
              </a:rPr>
              <a:t>санитарно-гигиеническая и экологическая безопасность;</a:t>
            </a:r>
            <a:br>
              <a:rPr lang="ru-RU" sz="1800" dirty="0" smtClean="0">
                <a:solidFill>
                  <a:schemeClr val="tx1"/>
                </a:solidFill>
              </a:rPr>
            </a:br>
            <a:r>
              <a:rPr lang="ru-RU" sz="1800" dirty="0" smtClean="0">
                <a:solidFill>
                  <a:schemeClr val="tx1"/>
                </a:solidFill>
              </a:rPr>
              <a:t>низкая шероховатость и практическое отсутствие зарастания труб;</a:t>
            </a:r>
            <a:br>
              <a:rPr lang="ru-RU" sz="1800" dirty="0" smtClean="0">
                <a:solidFill>
                  <a:schemeClr val="tx1"/>
                </a:solidFill>
              </a:rPr>
            </a:br>
            <a:r>
              <a:rPr lang="ru-RU" sz="1800" dirty="0" smtClean="0">
                <a:solidFill>
                  <a:schemeClr val="tx1"/>
                </a:solidFill>
              </a:rPr>
              <a:t>высокая стойкость к гидроабразивному износу;</a:t>
            </a:r>
            <a:br>
              <a:rPr lang="ru-RU" sz="1800" dirty="0" smtClean="0">
                <a:solidFill>
                  <a:schemeClr val="tx1"/>
                </a:solidFill>
              </a:rPr>
            </a:br>
            <a:r>
              <a:rPr lang="ru-RU" sz="1800" dirty="0" smtClean="0">
                <a:solidFill>
                  <a:schemeClr val="tx1"/>
                </a:solidFill>
              </a:rPr>
              <a:t>высокая химическая стойкость;</a:t>
            </a:r>
            <a:br>
              <a:rPr lang="ru-RU" sz="1800" dirty="0" smtClean="0">
                <a:solidFill>
                  <a:schemeClr val="tx1"/>
                </a:solidFill>
              </a:rPr>
            </a:br>
            <a:r>
              <a:rPr lang="ru-RU" sz="1800" dirty="0" smtClean="0">
                <a:solidFill>
                  <a:schemeClr val="tx1"/>
                </a:solidFill>
              </a:rPr>
              <a:t>устойчивость к гидравлическим ударам;</a:t>
            </a:r>
            <a:br>
              <a:rPr lang="ru-RU" sz="1800" dirty="0" smtClean="0">
                <a:solidFill>
                  <a:schemeClr val="tx1"/>
                </a:solidFill>
              </a:rPr>
            </a:br>
            <a:r>
              <a:rPr lang="ru-RU" sz="1800" dirty="0" smtClean="0">
                <a:solidFill>
                  <a:schemeClr val="tx1"/>
                </a:solidFill>
              </a:rPr>
              <a:t>устойчивость к воздействию блуждающих токов (не проводит ток);</a:t>
            </a:r>
            <a:br>
              <a:rPr lang="ru-RU" sz="1800" dirty="0" smtClean="0">
                <a:solidFill>
                  <a:schemeClr val="tx1"/>
                </a:solidFill>
              </a:rPr>
            </a:br>
            <a:r>
              <a:rPr lang="ru-RU" sz="1800" dirty="0" smtClean="0">
                <a:solidFill>
                  <a:schemeClr val="tx1"/>
                </a:solidFill>
              </a:rPr>
              <a:t>небольшой вес труб;</a:t>
            </a:r>
            <a:br>
              <a:rPr lang="ru-RU" sz="1800" dirty="0" smtClean="0">
                <a:solidFill>
                  <a:schemeClr val="tx1"/>
                </a:solidFill>
              </a:rPr>
            </a:br>
            <a:r>
              <a:rPr lang="ru-RU" sz="1800" dirty="0" smtClean="0">
                <a:solidFill>
                  <a:schemeClr val="tx1"/>
                </a:solidFill>
              </a:rPr>
              <a:t>легкость транспортирования;</a:t>
            </a:r>
            <a:br>
              <a:rPr lang="ru-RU" sz="1800" dirty="0" smtClean="0">
                <a:solidFill>
                  <a:schemeClr val="tx1"/>
                </a:solidFill>
              </a:rPr>
            </a:br>
            <a:r>
              <a:rPr lang="ru-RU" sz="1800" dirty="0" smtClean="0">
                <a:solidFill>
                  <a:schemeClr val="tx1"/>
                </a:solidFill>
              </a:rPr>
              <a:t>прочность сварных соединений, превосходящая прочность самих труб;</a:t>
            </a:r>
            <a:br>
              <a:rPr lang="ru-RU" sz="1800" dirty="0" smtClean="0">
                <a:solidFill>
                  <a:schemeClr val="tx1"/>
                </a:solidFill>
              </a:rPr>
            </a:br>
            <a:r>
              <a:rPr lang="ru-RU" sz="1800" dirty="0" smtClean="0">
                <a:solidFill>
                  <a:schemeClr val="tx1"/>
                </a:solidFill>
              </a:rPr>
              <a:t>высокая ремонтопригодность;</a:t>
            </a:r>
            <a:br>
              <a:rPr lang="ru-RU" sz="1800" dirty="0" smtClean="0">
                <a:solidFill>
                  <a:schemeClr val="tx1"/>
                </a:solidFill>
              </a:rPr>
            </a:br>
            <a:endParaRPr lang="ru-RU" sz="1800" dirty="0"/>
          </a:p>
        </p:txBody>
      </p:sp>
      <p:sp>
        <p:nvSpPr>
          <p:cNvPr id="3" name="Содержимое 2"/>
          <p:cNvSpPr>
            <a:spLocks noGrp="1"/>
          </p:cNvSpPr>
          <p:nvPr>
            <p:ph sz="quarter" idx="13"/>
          </p:nvPr>
        </p:nvSpPr>
        <p:spPr>
          <a:xfrm>
            <a:off x="1115616" y="260648"/>
            <a:ext cx="6400800" cy="1041296"/>
          </a:xfrm>
        </p:spPr>
        <p:txBody>
          <a:bodyPr/>
          <a:lstStyle/>
          <a:p>
            <a:r>
              <a:rPr lang="ru-RU" sz="2400" dirty="0" smtClean="0">
                <a:solidFill>
                  <a:schemeClr val="tx1"/>
                </a:solidFill>
              </a:rPr>
              <a:t>Трубы из полиэтилена обладают рядом преимуществ перед трубами из традиционных материалов:</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2555776" y="2852936"/>
            <a:ext cx="6400800" cy="792088"/>
          </a:xfrm>
        </p:spPr>
        <p:txBody>
          <a:bodyPr/>
          <a:lstStyle/>
          <a:p>
            <a:r>
              <a:rPr lang="ru-RU" sz="3200" dirty="0" smtClean="0"/>
              <a:t>Спасибо за внимание</a:t>
            </a:r>
            <a:endParaRPr lang="ru-RU" sz="3200" dirty="0"/>
          </a:p>
        </p:txBody>
      </p:sp>
    </p:spTree>
  </p:cSld>
  <p:clrMapOvr>
    <a:masterClrMapping/>
  </p:clrMapOvr>
</p:sld>
</file>

<file path=ppt/theme/theme1.xml><?xml version="1.0" encoding="utf-8"?>
<a:theme xmlns:a="http://schemas.openxmlformats.org/drawingml/2006/main" name="Подземная прокладка труб">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Подземная прокладка труб</Template>
  <TotalTime>98</TotalTime>
  <Words>2067</Words>
  <Application>Microsoft Office PowerPoint</Application>
  <PresentationFormat>Экран (4:3)</PresentationFormat>
  <Paragraphs>143</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Подземная прокладка труб</vt:lpstr>
      <vt:lpstr>Подземная прокладка труб</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Новая технология прокладки полиэтиленовых трубопроводов</vt:lpstr>
      <vt:lpstr>Анализ существующих методов возведения трубопроводов на слабых грунтах</vt:lpstr>
      <vt:lpstr>коррозионная стойкость; срок службы не менее 50 лет; санитарно-гигиеническая и экологическая безопасность; низкая шероховатость и практическое отсутствие зарастания труб; высокая стойкость к гидроабразивному износу; высокая химическая стойкость; устойчивость к гидравлическим ударам; устойчивость к воздействию блуждающих токов (не проводит ток); небольшой вес труб; легкость транспортирования; прочность сварных соединений, превосходящая прочность самих труб; высокая ремонтопригодность; </vt:lpstr>
      <vt:lpstr>Слайд 24</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Подземная прокладка труб</dc:title>
  <dc:creator>Айка</dc:creator>
  <cp:lastModifiedBy>user</cp:lastModifiedBy>
  <cp:revision>12</cp:revision>
  <dcterms:created xsi:type="dcterms:W3CDTF">2015-11-11T11:44:26Z</dcterms:created>
  <dcterms:modified xsi:type="dcterms:W3CDTF">2015-11-18T16:30:42Z</dcterms:modified>
</cp:coreProperties>
</file>